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slides/slide19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21.xml" ContentType="application/vnd.openxmlformats-officedocument.presentationml.slide+xml"/>
  <Override PartName="/ppt/diagrams/drawing1.xml" ContentType="application/vnd.openxmlformats-officedocument.drawingml.diagramDrawing+xml"/>
  <Override PartName="/ppt/slides/slide7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97" d="100"/>
          <a:sy n="97" d="100"/>
        </p:scale>
        <p:origin x="108" y="96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 /><Relationship Id="rId34" Type="http://schemas.openxmlformats.org/officeDocument/2006/relationships/tableStyles" Target="tableStyles.xml" /><Relationship Id="rId35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Relationship Id="rId1" Type="http://schemas.microsoft.com/office/2007/relationships/diagramDrawing" Target="../diagrams/drawing1.xml" /></Relationships>
</file>

<file path=ppt/diagrams/_rels/drawing1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8B6FEA61-AA9D-47D9-9EAE-F7ABEFBA3937}">
      <dgm:prSet phldrT=""/>
      <dgm:spPr bwMode="auto"/>
      <dgm:t>
        <a:bodyPr/>
        <a:lstStyle/>
        <a:p>
          <a:pPr>
            <a:defRPr/>
          </a:pPr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10DCC91-9581-4A11-82EA-35BC685CF0D4}" type="sibTrans" cxnId="{388487BA-CFA2-467F-9145-585FAC59613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04ED101-246D-4F8C-BCD3-795E63F6C21D}">
      <dgm:prSet phldrT=""/>
      <dgm:spPr bwMode="auto"/>
      <dgm:t>
        <a:bodyPr/>
        <a:lstStyle/>
        <a:p>
          <a:pPr>
            <a:defRPr/>
          </a:pPr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8A9B7D5-3FAD-44FF-8B37-AF14BABABD46}" type="sibTrans" cxnId="{D64F39FA-1D72-463D-8F94-4BBBCCD3035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3EB3165-A973-48B8-A190-E683CD4D2DC9}">
      <dgm:prSet phldrT=""/>
      <dgm:spPr bwMode="auto"/>
      <dgm:t>
        <a:bodyPr/>
        <a:lstStyle/>
        <a:p>
          <a:pPr>
            <a:defRPr/>
          </a:pPr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B04278D-7572-4D12-A335-BA1CA308D1C0}" type="sibTrans" cxnId="{19812FA2-0C94-4926-8B7D-34FB732E92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8E18015-1BB3-41B7-ACFC-82E7015E8CB6}">
      <dgm:prSet phldrT=""/>
      <dgm:spPr bwMode="auto"/>
      <dgm:t>
        <a:bodyPr/>
        <a:lstStyle/>
        <a:p>
          <a:pPr>
            <a:defRPr/>
          </a:pPr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5DC1A74-730D-418F-AC82-82C4D1B7D4AB}" type="sibTrans" cxnId="{0491607D-10BB-4FAE-ACDF-007D5BD1598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BFD755B-27F4-4453-B548-235042BDD686}">
      <dgm:prSet phldrT=""/>
      <dgm:spPr bwMode="auto"/>
      <dgm:t>
        <a:bodyPr/>
        <a:lstStyle/>
        <a:p>
          <a:pPr>
            <a:defRPr/>
          </a:pPr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D85EC71-FDBF-4947-A68D-FF6EAC2C9344}" type="sibTrans" cxnId="{7766C99A-5567-418F-B94D-E485344FF51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6F6BB95-C3CC-4301-8CF8-6FDDB8DF2E82}">
      <dgm:prSet phldrT=""/>
      <dgm:spPr bwMode="auto"/>
      <dgm:t>
        <a:bodyPr/>
        <a:lstStyle/>
        <a:p>
          <a:pPr>
            <a:defRPr/>
          </a:pPr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BEC7219-F637-4A95-9E71-3EFD4E9F6B8E}" type="sibTrans" cxnId="{F37701D0-9DEB-48D7-BCEE-4627ECDE461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ED811BF-42C4-4B8F-8101-CB271FBD8DAA}">
      <dgm:prSet phldrT=""/>
      <dgm:spPr bwMode="auto"/>
      <dgm:t>
        <a:bodyPr/>
        <a:lstStyle/>
        <a:p>
          <a:pPr>
            <a:defRPr/>
          </a:pPr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75567D1-7241-4ADD-B7C9-BC9590A74835}" type="sibTrans" cxnId="{C02C1F87-B498-42E8-8DEE-88F3A0F9651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E79541A-5F7D-4620-A044-525BFD63CAF6}">
      <dgm:prSet phldrT=""/>
      <dgm:spPr bwMode="auto"/>
      <dgm:t>
        <a:bodyPr/>
        <a:lstStyle/>
        <a:p>
          <a:pPr>
            <a:defRPr/>
          </a:pPr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17EA271-76BA-4B85-B582-89CD01FA10A0}" type="sibTrans" cxnId="{073D95C9-61E6-4749-A36C-2241C0D5923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1CDDEB0-F917-4C32-8DF7-FB63963ED0EB}">
      <dgm:prSet phldrT=""/>
      <dgm:spPr bwMode="auto"/>
      <dgm:t>
        <a:bodyPr/>
        <a:lstStyle/>
        <a:p>
          <a:pPr>
            <a:defRPr/>
          </a:pPr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DE229C5-BC7D-4F73-8293-0EFEC5AA63E4}" type="sibTrans" cxnId="{9A0A6859-6C32-47DB-BD17-B36F3194E0DC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A3A9F70-930F-44DA-8692-F0B7BB20F132}">
      <dgm:prSet phldrT=""/>
      <dgm:spPr bwMode="auto"/>
      <dgm:t>
        <a:bodyPr/>
        <a:lstStyle/>
        <a:p>
          <a:pPr>
            <a:defRPr/>
          </a:pPr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F08DCF7-CD7A-4646-8E36-1F9127785DE5}" type="sibTrans" cxnId="{7A877F36-4D15-4CFD-AD70-D6D74FACFC8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CCF71AE-80A4-4115-8D1A-740D5B632A8D}">
      <dgm:prSet phldrT=""/>
      <dgm:spPr bwMode="auto"/>
      <dgm:t>
        <a:bodyPr/>
        <a:lstStyle/>
        <a:p>
          <a:pPr>
            <a:defRPr/>
          </a:pPr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E2BD942-120E-43F6-A767-8AB5ED382FAE}" type="sibTrans" cxnId="{780AE10E-FAE5-4429-9B32-469DF7C1994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28903E5-869E-4F3D-8EC6-62BBED5E1659}">
      <dgm:prSet phldrT=""/>
      <dgm:spPr bwMode="auto"/>
      <dgm:t>
        <a:bodyPr/>
        <a:lstStyle/>
        <a:p>
          <a:pPr>
            <a:defRPr/>
          </a:pPr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23F3751-08F7-4830-A5DE-12D36BDCE7C6}" type="sibTrans" cxnId="{84E33BB5-05D4-4A9D-925B-A9D2E7D4C5B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7BA96B9-C5CF-46D2-81B3-FF90E70E46A0}">
      <dgm:prSet phldrT=""/>
      <dgm:spPr bwMode="auto"/>
      <dgm:t>
        <a:bodyPr/>
        <a:lstStyle/>
        <a:p>
          <a:pPr>
            <a:defRPr/>
          </a:pPr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0F75832-D846-4A35-9EDC-CB768A504DA3}" type="sibTrans" cxnId="{9296B349-A988-4AF2-A8FD-2C1EC49B53D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8B34FDD-8EB4-41A3-9414-2E87685DAF6E}">
      <dgm:prSet phldrT=""/>
      <dgm:spPr bwMode="auto"/>
      <dgm:t>
        <a:bodyPr/>
        <a:lstStyle/>
        <a:p>
          <a:pPr>
            <a:defRPr/>
          </a:pPr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892E6FB-B4A9-46AD-85A5-47ED521C6253}" type="sibTrans" cxnId="{32789025-F79B-40AA-AFEC-E65F0275E92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CF4D1BB-88E5-4C37-857F-2DA6077FAFBF}">
      <dgm:prSet phldrT=""/>
      <dgm:spPr bwMode="auto"/>
      <dgm:t>
        <a:bodyPr/>
        <a:lstStyle/>
        <a:p>
          <a:pPr>
            <a:defRPr/>
          </a:pPr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BA16A64-BC1D-420D-8125-72A0511BF617}" type="sibTrans" cxnId="{88CCA0DA-F970-4B36-A355-9C7F58274AA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A70DAF4-A219-4A09-A7FD-C0D2AC22CB41}">
      <dgm:prSet phldrT=""/>
      <dgm:spPr bwMode="auto"/>
      <dgm:t>
        <a:bodyPr/>
        <a:lstStyle/>
        <a:p>
          <a:pPr>
            <a:defRPr/>
          </a:pPr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8E8BC14-F4ED-495E-8D29-F891DFCED9CF}" type="sibTrans" cxnId="{53B99B23-1724-47CA-AAC4-A7A959188B0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0AADF6A-B1AE-4372-8428-14E5C31891C4}">
      <dgm:prSet phldrT=""/>
      <dgm:spPr bwMode="auto"/>
      <dgm:t>
        <a:bodyPr/>
        <a:lstStyle/>
        <a:p>
          <a:pPr>
            <a:defRPr/>
          </a:pPr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8492DF8-999F-4C24-8561-DACDAD192DCE}" type="sibTrans" cxnId="{89C53E8F-71EC-4A90-A2FF-04A2ABCC514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38581D2-2E58-4786-892B-7AF1B17CE076}">
      <dgm:prSet phldrT=""/>
      <dgm:spPr bwMode="auto"/>
      <dgm:t>
        <a:bodyPr/>
        <a:lstStyle/>
        <a:p>
          <a:pPr>
            <a:defRPr/>
          </a:pPr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997B2E3-01E3-419A-960E-5FDCC7A4DC74}" type="sibTrans" cxnId="{EF98306B-96C6-44F3-BCC6-EA7231564A8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1D157EB-F99D-4DE8-8CA2-D87C6F33104C}">
      <dgm:prSet phldrT=""/>
      <dgm:spPr bwMode="auto"/>
      <dgm:t>
        <a:bodyPr/>
        <a:lstStyle/>
        <a:p>
          <a:pPr>
            <a:defRPr/>
          </a:pPr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6A379A0-909A-4562-B5DE-DB32FC6F8FF2}" type="sibTrans" cxnId="{BD0ACE35-9197-4D6D-8DB7-D7B9E47FA7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63DDAB7-ED31-4A18-AC4B-EA5C6CC4514D}">
      <dgm:prSet phldrT=""/>
      <dgm:spPr bwMode="auto"/>
      <dgm:t>
        <a:bodyPr/>
        <a:lstStyle/>
        <a:p>
          <a:pPr>
            <a:defRPr/>
          </a:pPr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2667CB33-2F30-467A-B4B2-8D5B576EE3F8}" type="sibTrans" cxnId="{05F2078F-24BD-4FC6-B2B6-75B0C6ABA2A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94109C-9944-46A4-B1D1-6281F4D74756}">
      <dgm:prSet phldrT=""/>
      <dgm:spPr bwMode="auto"/>
      <dgm:t>
        <a:bodyPr/>
        <a:lstStyle/>
        <a:p>
          <a:pPr>
            <a:defRPr/>
          </a:pPr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68325E6-1D10-42E9-97DD-0D1C7E0311B9}" type="sibTrans" cxnId="{8AA6762D-78DA-46CD-9E9D-23AF3A57505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76542C0-3E27-4249-9DD0-A3DC1D5DD9E2}">
      <dgm:prSet phldrT=""/>
      <dgm:spPr bwMode="auto"/>
      <dgm:t>
        <a:bodyPr/>
        <a:lstStyle/>
        <a:p>
          <a:pPr>
            <a:defRPr/>
          </a:pPr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543340F-BCC6-4A74-BC75-2E820F2B1B89}" type="sibTrans" cxnId="{AF263425-C242-4D2C-9917-C546FC4612D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D107536-D25C-4D68-9381-B8411FE6D564}">
      <dgm:prSet phldrT=""/>
      <dgm:spPr bwMode="auto"/>
      <dgm:t>
        <a:bodyPr/>
        <a:lstStyle/>
        <a:p>
          <a:pPr>
            <a:defRPr/>
          </a:pPr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8089753-D396-454E-8300-6C7D1E1B36C3}" type="sibTrans" cxnId="{285E2282-2818-40B7-9D26-18C36161489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2EE30CB-1CCF-48CE-9823-7948A76F1062}">
      <dgm:prSet phldrT=""/>
      <dgm:spPr bwMode="auto"/>
      <dgm:t>
        <a:bodyPr/>
        <a:lstStyle/>
        <a:p>
          <a:pPr>
            <a:defRPr/>
          </a:pPr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5E6CE9D-FB4F-4DC7-BB76-730C28625CD4}" type="sibTrans" cxnId="{C5B709E7-3C4B-4FF5-AC1B-C225CB1E8B1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EFCA0CD0-D8AE-43F1-B194-48B8C3B2BA4F}">
      <dgm:prSet phldrT=""/>
      <dgm:spPr bwMode="auto"/>
      <dgm:t>
        <a:bodyPr/>
        <a:lstStyle/>
        <a:p>
          <a:pPr>
            <a:defRPr/>
          </a:pPr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06B243A-36CC-430A-9567-205DFAFDE0ED}" type="sibTrans" cxnId="{0E8327F9-89D6-4E54-BEDB-B3956CF4C70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11B78B68-8522-4CE5-9C89-4C784E295CE3}">
      <dgm:prSet phldrT=""/>
      <dgm:spPr bwMode="auto"/>
      <dgm:t>
        <a:bodyPr/>
        <a:lstStyle/>
        <a:p>
          <a:pPr>
            <a:defRPr/>
          </a:pPr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83C5C81-A708-45D3-BD8C-67975A54C05F}" type="sibTrans" cxnId="{0C5F748B-9C92-4163-B0F6-C78DE2E90E1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C0F97B1-4406-4BBA-A4B5-D1E978C25938}">
      <dgm:prSet phldrT=""/>
      <dgm:spPr bwMode="auto"/>
      <dgm:t>
        <a:bodyPr/>
        <a:lstStyle/>
        <a:p>
          <a:pPr>
            <a:defRPr/>
          </a:pPr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1134E90-3883-4186-9655-8BC0B2405BBD}" type="sibTrans" cxnId="{E5178665-78C4-461D-A9F8-C4B5F8CBB9F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E7CB2B0-27AC-4EE9-A9DE-42382117E83D}">
      <dgm:prSet phldrT=""/>
      <dgm:spPr bwMode="auto"/>
      <dgm:t>
        <a:bodyPr/>
        <a:lstStyle/>
        <a:p>
          <a:pPr>
            <a:defRPr/>
          </a:pPr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FB47196-C5BC-4750-948B-9F3507D4C8D5}" type="sibTrans" cxnId="{079AD2A3-425A-4F42-A665-00404B34740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8ACFBCF-796B-427C-9DF4-B74FC50101D1}">
      <dgm:prSet phldrT=""/>
      <dgm:spPr bwMode="auto"/>
      <dgm:t>
        <a:bodyPr/>
        <a:lstStyle/>
        <a:p>
          <a:pPr>
            <a:defRPr/>
          </a:pPr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45DFAFE-65F9-4BD4-8D2C-3BDB645BE793}" type="sibTrans" cxnId="{90402A58-111C-4AAC-8758-1B1EF97045C9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8A94567-60A3-4350-8197-9CDCE7292A7E}">
      <dgm:prSet phldrT=""/>
      <dgm:spPr bwMode="auto"/>
      <dgm:t>
        <a:bodyPr/>
        <a:lstStyle/>
        <a:p>
          <a:pPr>
            <a:defRPr/>
          </a:pPr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93C864F-B9C7-42B0-9CB9-6383D0D6E5E5}" type="sibTrans" cxnId="{074FA25E-9F19-4D8E-B36B-92EEAA57A8A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C0CA3FA-C1F4-4D01-8630-062B5EC57CA5}">
      <dgm:prSet phldrT=""/>
      <dgm:spPr bwMode="auto"/>
      <dgm:t>
        <a:bodyPr/>
        <a:lstStyle/>
        <a:p>
          <a:pPr>
            <a:defRPr/>
          </a:pPr>
          <a:r>
            <a:rPr lang="pt-BR" b="0" i="0"/>
            <a:t>Segurança na interação com humanos</a:t>
          </a:r>
          <a:endParaRPr lang="en-US"/>
        </a:p>
      </dgm:t>
    </dgm:pt>
    <dgm:pt modelId="{B58F6F5F-C202-437E-AFC6-74B271316B2E}" type="parTrans" cxnId="{71E0B91E-8198-4C50-B0B7-9ADBD7F6E36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067305A-691B-4484-9C25-71294A071EA6}" type="sibTrans" cxnId="{71E0B91E-8198-4C50-B0B7-9ADBD7F6E36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 val="norm"/>
          <dgm:animLvl val="lvl"/>
          <dgm:resizeHandles val="exact"/>
        </dgm:presLayoutVars>
      </dgm:prSet>
      <dgm:spPr bwMode="auto"/>
    </dgm:pt>
    <dgm:pt modelId="{0996AB41-79A3-4AF0-848E-420E2EB59A0C}" type="pres">
      <dgm:prSet presAssocID="{8B6FEA61-AA9D-47D9-9EAE-F7ABEFBA3937}" presName="linNode" presStyleCnt="0"/>
      <dgm:spPr bwMode="auto"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 bwMode="auto"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 bwMode="auto"/>
    </dgm:pt>
    <dgm:pt modelId="{8066B07D-B45F-47A0-8332-86A4964187DB}" type="pres">
      <dgm:prSet presAssocID="{F10DCC91-9581-4A11-82EA-35BC685CF0D4}" presName="sp" presStyleCnt="0"/>
      <dgm:spPr bwMode="auto"/>
    </dgm:pt>
    <dgm:pt modelId="{7E70803B-7ECD-49BF-AE07-78CEC744189B}" type="pres">
      <dgm:prSet presAssocID="{4BFD755B-27F4-4453-B548-235042BDD686}" presName="linNode" presStyleCnt="0"/>
      <dgm:spPr bwMode="auto"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 bwMode="auto"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 bwMode="auto"/>
    </dgm:pt>
    <dgm:pt modelId="{6DCC5050-8AEC-4031-ACEC-4F901665B47D}" type="pres">
      <dgm:prSet presAssocID="{0D85EC71-FDBF-4947-A68D-FF6EAC2C9344}" presName="sp" presStyleCnt="0"/>
      <dgm:spPr bwMode="auto"/>
    </dgm:pt>
    <dgm:pt modelId="{2452E79A-8A1E-4516-A36E-CCC179F1BAD4}" type="pres">
      <dgm:prSet presAssocID="{A1CDDEB0-F917-4C32-8DF7-FB63963ED0EB}" presName="linNode" presStyleCnt="0"/>
      <dgm:spPr bwMode="auto"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 bwMode="auto"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 bwMode="auto"/>
    </dgm:pt>
    <dgm:pt modelId="{9CDFE046-59EA-450C-A41A-DDFB0F0DBCA0}" type="pres">
      <dgm:prSet presAssocID="{6DE229C5-BC7D-4F73-8293-0EFEC5AA63E4}" presName="sp" presStyleCnt="0"/>
      <dgm:spPr bwMode="auto"/>
    </dgm:pt>
    <dgm:pt modelId="{B927D662-8D75-4D7A-B11B-0B5AB3F1B575}" type="pres">
      <dgm:prSet presAssocID="{B7BA96B9-C5CF-46D2-81B3-FF90E70E46A0}" presName="linNode" presStyleCnt="0"/>
      <dgm:spPr bwMode="auto"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 bwMode="auto"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 bwMode="auto"/>
    </dgm:pt>
    <dgm:pt modelId="{62B2BA49-6DC3-4106-A93E-8DD61CF5D49C}" type="pres">
      <dgm:prSet presAssocID="{40F75832-D846-4A35-9EDC-CB768A504DA3}" presName="sp" presStyleCnt="0"/>
      <dgm:spPr bwMode="auto"/>
    </dgm:pt>
    <dgm:pt modelId="{DA6EE6B4-B793-4638-8FE4-2FFFCE2F7458}" type="pres">
      <dgm:prSet presAssocID="{DA70DAF4-A219-4A09-A7FD-C0D2AC22CB41}" presName="linNode" presStyleCnt="0"/>
      <dgm:spPr bwMode="auto"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 bwMode="auto"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 bwMode="auto"/>
    </dgm:pt>
    <dgm:pt modelId="{675462AE-BEFE-4BC8-8003-BE42B7770725}" type="pres">
      <dgm:prSet presAssocID="{68E8BC14-F4ED-495E-8D29-F891DFCED9CF}" presName="sp" presStyleCnt="0"/>
      <dgm:spPr bwMode="auto"/>
    </dgm:pt>
    <dgm:pt modelId="{AEFB63FD-153C-4FD8-A062-804FAFDD7C3C}" type="pres">
      <dgm:prSet presAssocID="{863DDAB7-ED31-4A18-AC4B-EA5C6CC4514D}" presName="linNode" presStyleCnt="0"/>
      <dgm:spPr bwMode="auto"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 bwMode="auto"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 bwMode="auto"/>
    </dgm:pt>
    <dgm:pt modelId="{55351B9C-9CC3-4C7C-B13E-03BDB9CD362F}" type="pres">
      <dgm:prSet presAssocID="{2667CB33-2F30-467A-B4B2-8D5B576EE3F8}" presName="sp" presStyleCnt="0"/>
      <dgm:spPr bwMode="auto"/>
    </dgm:pt>
    <dgm:pt modelId="{A7A03528-9AFB-40D1-AF48-11F321166A93}" type="pres">
      <dgm:prSet presAssocID="{72EE30CB-1CCF-48CE-9823-7948A76F1062}" presName="linNode" presStyleCnt="0"/>
      <dgm:spPr bwMode="auto"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 bwMode="auto"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 bwMode="auto"/>
    </dgm:pt>
    <dgm:pt modelId="{3043BD9A-149F-4306-97F1-E4A2201DAE29}" type="pres">
      <dgm:prSet presAssocID="{65E6CE9D-FB4F-4DC7-BB76-730C28625CD4}" presName="sp" presStyleCnt="0"/>
      <dgm:spPr bwMode="auto"/>
    </dgm:pt>
    <dgm:pt modelId="{3FC28063-C150-440F-AF76-A0C59F6F85F3}" type="pres">
      <dgm:prSet presAssocID="{DE7CB2B0-27AC-4EE9-A9DE-42382117E83D}" presName="linNode" presStyleCnt="0"/>
      <dgm:spPr bwMode="auto"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 bwMode="auto"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 bwMode="auto"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16487655" name=""/>
      <dsp:cNvGrpSpPr/>
    </dsp:nvGrpSpPr>
    <dsp:grpSpPr bwMode="auto">
      <a:xfrm>
        <a:off x="0" y="0"/>
        <a:ext cx="8029575" cy="4724399"/>
        <a:chOff x="0" y="0"/>
        <a:chExt cx="8029575" cy="4724399"/>
      </a:xfrm>
    </dsp:grpSpPr>
    <dsp:sp modelId="{7AEC6693-EE01-4AC1-90C2-DEF904C2E4CC}">
      <dsp:nvSpPr>
        <dsp:cNvPr id="0" name=""/>
        <dsp:cNvSpPr/>
      </dsp:nvSpPr>
      <dsp:spPr bwMode="auto">
        <a:xfrm rot="5400000">
          <a:off x="5233810" y="-2286400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Design de estrutura física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Seleção de materiais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Design de sistemas de movimento (por exemplo, rodas, pernas, braços)</a:t>
          </a:r>
          <a:endParaRPr lang="en-US" sz="8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 bwMode="auto">
        <a:xfrm>
          <a:off x="0" y="187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Design de Mecanismos</a:t>
          </a:r>
          <a:endParaRPr lang="en-US" sz="16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 bwMode="auto">
        <a:xfrm rot="5400000">
          <a:off x="5233810" y="-1692361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Design de circuitos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Seleção de componentes eletrônicos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Integração de sistemas</a:t>
          </a:r>
          <a:endParaRPr lang="en-US" sz="8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 bwMode="auto">
        <a:xfrm>
          <a:off x="0" y="594226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Eletrônica Embarcada</a:t>
          </a:r>
          <a:endParaRPr lang="en-US" sz="16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 bwMode="auto">
        <a:xfrm rot="5400000">
          <a:off x="5233810" y="-1098322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Processadores e microcontroladores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Redes de comunicação e protocolos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Sistemas operacionais e software embarcado</a:t>
          </a:r>
          <a:endParaRPr lang="en-US" sz="8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 bwMode="auto">
        <a:xfrm>
          <a:off x="0" y="1188265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Computação e Redes</a:t>
          </a:r>
          <a:endParaRPr lang="en-US" sz="16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 bwMode="auto">
        <a:xfrm rot="5400000">
          <a:off x="5233810" y="-504283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Seleção e integração de sensores (por exemplo, sensores de distância, sensores de temperatura)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Atuadores (por exemplo, motores, servos)</a:t>
          </a:r>
          <a:endParaRPr lang="en-US" sz="8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 bwMode="auto">
        <a:xfrm>
          <a:off x="0" y="1782304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Sensores e Atuadores</a:t>
          </a:r>
          <a:endParaRPr lang="en-US" sz="16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 bwMode="auto">
        <a:xfrm rot="5400000">
          <a:off x="5233810" y="89754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Teoria de controle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Algoritmos de controle (por exemplo, PID)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Controle em tempo real</a:t>
          </a:r>
          <a:endParaRPr lang="en-US" sz="8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 bwMode="auto">
        <a:xfrm>
          <a:off x="0" y="2376343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Controle</a:t>
          </a:r>
          <a:endParaRPr lang="en-US" sz="16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 bwMode="auto">
        <a:xfrm rot="5400000">
          <a:off x="5233810" y="683793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Algoritmos de planejamento de trajetória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Tomada de decisão autônoma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Aprendizado de máquina e IA para seleção de ações</a:t>
          </a:r>
          <a:endParaRPr lang="en-US" sz="8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 bwMode="auto">
        <a:xfrm>
          <a:off x="0" y="2970382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Planejamento e Seleção de Ações</a:t>
          </a:r>
          <a:endParaRPr lang="en-US" sz="16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 bwMode="auto">
        <a:xfrm rot="5400000">
          <a:off x="5233810" y="1277832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Processamento de imagem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Reconhecimento de objetos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Navegação baseada em visão</a:t>
          </a:r>
          <a:endParaRPr lang="en-US" sz="8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 bwMode="auto">
        <a:xfrm>
          <a:off x="0" y="3564421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Visão Robótica</a:t>
          </a:r>
          <a:endParaRPr lang="en-US" sz="16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 bwMode="auto">
        <a:xfrm rot="5400000">
          <a:off x="5233810" y="1871871"/>
          <a:ext cx="452601" cy="5138928"/>
        </a:xfrm>
        <a:prstGeom prst="round2SameRect">
          <a:avLst>
            <a:gd name="adj1" fmla="val 1666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  <a:alpha val="90000"/>
          </a:schemeClr>
        </a:solidFill>
        <a:ln w="9525" cap="flat" cmpd="sng" algn="ctr">
          <a:solidFill>
            <a:schemeClr val="accent2">
              <a:tint val="40000"/>
              <a:hueOff val="0"/>
              <a:satOff val="0"/>
              <a:lumOff val="0"/>
              <a:alphaOff val="0"/>
              <a:alpha val="9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rgbClr val="000000"/>
        </a:lnRef>
        <a:fillRef idx="1">
          <a:srgbClr val="000000"/>
        </a:fillRef>
        <a:effectRef idx="2">
          <a:srgbClr val="00000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Design de interface do usuário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Comunicação homem-máquina</a:t>
          </a:r>
          <a:endParaRPr lang="en-US" sz="800"/>
        </a:p>
        <a:p>
          <a:pPr marL="57150" lvl="1" indent="-57150" algn="l" defTabSz="3556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pt-BR" sz="800" b="0" i="0"/>
            <a:t>Segurança na interação com humanos</a:t>
          </a:r>
          <a:endParaRPr lang="en-US" sz="80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 bwMode="auto">
        <a:xfrm>
          <a:off x="0" y="4158459"/>
          <a:ext cx="2890647" cy="565751"/>
        </a:xfrm>
        <a:prstGeom prst="roundRect">
          <a:avLst>
            <a:gd name="adj" fmla="val 1666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rgbClr val="000000"/>
        </a:lnRef>
        <a:fillRef idx="3">
          <a:srgbClr val="000000"/>
        </a:fillRef>
        <a:effectRef idx="3">
          <a:srgbClr val="00000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pt-BR" sz="1600" b="1" i="0"/>
            <a:t>Interação Humano-Robô</a:t>
          </a:r>
          <a:endParaRPr lang="en-US" sz="1600"/>
        </a:p>
      </dsp:txBody>
      <dsp:txXfrm>
        <a:off x="27618" y="4186078"/>
        <a:ext cx="2835411" cy="510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 val="norm"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0000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r:blip="">
          <dgm:adjLst/>
        </dgm:shape>
        <dgm:presOf/>
        <dgm:constrLst>
          <dgm:constr type="w" for="ch" forName="parentText" refType="w" fact="0.360000"/>
          <dgm:constr type="w" for="ch" forName="descendantText" refType="w" fact="0.640000"/>
          <dgm:constr type="h" for="ch" forName="parentText" refType="h"/>
          <dgm:constr type="h" for="ch" forName="descendantText" refType="h" refFor="ch" refForName="parentText" fact="0.800000"/>
        </dgm:constrLst>
        <dgm:ruleLst/>
        <dgm:layoutNode name="parentText">
          <dgm:varLst>
            <dgm:chMax val="1"/>
            <dgm:bulletEnabled val="1"/>
          </dgm:varLst>
          <dgm:alg type="tx"/>
          <dgm:shape type="roundRect" r:blip="" zOrderOff="3">
            <dgm:adjLst/>
          </dgm:shape>
          <dgm:presOf axis="self" ptType="node"/>
          <dgm:constrLst>
            <dgm:constr type="tMarg" refType="primFontSz" fact="0.150000"/>
            <dgm:constr type="bMarg" refType="primFontSz" fact="0.150000"/>
            <dgm:constr type="lMarg" refType="primFontSz" fact="0.300000"/>
            <dgm:constr type="rMarg" refType="primFontSz" fact="0.300000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rot="90.000000" type="round2SameRect" r:blip="">
                    <dgm:adjLst/>
                  </dgm:shape>
                </dgm:if>
                <dgm:else name="Name12">
                  <dgm:shape rot="-90.00000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00000"/>
                <dgm:constr type="rMarg" refType="secFontSz" fact="0.300000"/>
                <dgm:constr type="tMarg" refType="secFontSz" fact="0.150000"/>
                <dgm:constr type="bMarg" refType="secFontSz" fact="0.150000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1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2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3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3">
        <a:srgbClr val="000000"/>
      </a:fillRef>
      <a:effectRef idx="3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/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dt="0" ftr="0" hdr="0" sldNum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p:hf dt="0" ftr="0" hdr="0" sldNum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1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 /><Relationship Id="rId3" Type="http://schemas.microsoft.com/office/2007/relationships/diagramDrawing" Target="../diagrams/drawing1.xml" /><Relationship Id="rId4" Type="http://schemas.openxmlformats.org/officeDocument/2006/relationships/diagramColors" Target="../diagrams/colors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sz="3600">
                <a:latin typeface="Verdana"/>
                <a:cs typeface="Verdana"/>
              </a:rPr>
              <a:t>Rob</a:t>
            </a:r>
            <a:r>
              <a:rPr lang="en-US" sz="3600">
                <a:latin typeface="Verdana"/>
                <a:cs typeface="Verdana"/>
              </a:rPr>
              <a:t>ótica</a:t>
            </a:r>
            <a:r>
              <a:rPr lang="en-US" sz="3600">
                <a:latin typeface="Verdana"/>
                <a:cs typeface="Verdana"/>
              </a:rPr>
              <a:t> </a:t>
            </a:r>
            <a:r>
              <a:rPr lang="en-US" sz="3600">
                <a:latin typeface="Verdana"/>
                <a:cs typeface="Verdana"/>
              </a:rPr>
              <a:t>Computacional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61133818" name=""/>
          <p:cNvSpPr txBox="1"/>
          <p:nvPr/>
        </p:nvSpPr>
        <p:spPr bwMode="auto">
          <a:xfrm flipH="0" flipV="0">
            <a:off x="4651078" y="4197543"/>
            <a:ext cx="2749529" cy="4575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pt-BR" sz="2400" b="0" i="0" u="none" strike="noStrike" cap="none" spc="0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Diego Pavan Soler</a:t>
            </a:r>
            <a:endParaRPr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>
                <a:latin typeface="Verdana"/>
                <a:cs typeface="Verdana"/>
              </a:rPr>
              <a:t>Laser</a:t>
            </a:r>
            <a:endParaRPr lang="pt-BR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 txBox="1"/>
          <p:nvPr/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pt-BR" b="1">
                <a:latin typeface="Verdana"/>
                <a:ea typeface="Verdana"/>
                <a:cs typeface="Verdana"/>
              </a:rPr>
              <a:t>LIDAR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pic>
        <p:nvPicPr>
          <p:cNvPr id="2050" name="Picture 2" descr="Autonomous vehicles: A look at the future of self-driving cars"/>
          <p:cNvPicPr>
            <a:picLocks noChangeAspect="1" noChangeArrowheads="1"/>
          </p:cNvPicPr>
          <p:nvPr/>
        </p:nvPicPr>
        <p:blipFill>
          <a:blip r:embed="rId2"/>
          <a:srcRect l="0" t="18957" r="-1" b="22980"/>
          <a:stretch/>
        </p:blipFill>
        <p:spPr bwMode="auto">
          <a:xfrm>
            <a:off x="876301" y="1485900"/>
            <a:ext cx="10706100" cy="4724399"/>
          </a:xfrm>
          <a:prstGeom prst="rect">
            <a:avLst/>
          </a:prstGeom>
          <a:noFill/>
        </p:spPr>
      </p:pic>
      <p:sp>
        <p:nvSpPr>
          <p:cNvPr id="206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15901" y="85725"/>
            <a:ext cx="9639300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62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/>
              <a:t>Laser – Robô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152396">
              <a:spcAft>
                <a:spcPts val="800"/>
              </a:spcAft>
              <a:buSzPts val="1800"/>
              <a:defRPr/>
            </a:pPr>
            <a:r>
              <a:rPr lang="pt-BR"/>
              <a:t>Durante a disciplina, vamos não vamos utilizar um sensor LIDAR, mas sim um sensor Laser 2D.</a:t>
            </a:r>
            <a:endParaRPr/>
          </a:p>
          <a:p>
            <a:pPr marL="285750" indent="-285750" algn="l">
              <a:buFont typeface="Arial"/>
              <a:buChar char="•"/>
              <a:defRPr/>
            </a:pPr>
            <a:r>
              <a:rPr lang="pt-BR" b="1"/>
              <a:t>Precisão Angular:</a:t>
            </a:r>
            <a:r>
              <a:rPr lang="pt-BR"/>
              <a:t> Medições realizadas a cada 1°.</a:t>
            </a:r>
            <a:endParaRPr/>
          </a:p>
          <a:p>
            <a:pPr marL="285750" indent="-285750" algn="l">
              <a:buFont typeface="Arial"/>
              <a:buChar char="•"/>
              <a:defRPr/>
            </a:pPr>
            <a:r>
              <a:rPr lang="pt-BR" b="1"/>
              <a:t>Alcance de Detecção:</a:t>
            </a:r>
            <a:r>
              <a:rPr lang="pt-BR"/>
              <a:t> Capaz de detectar objetos em um raio de até 3,5 metros.</a:t>
            </a:r>
            <a:endParaRPr/>
          </a:p>
          <a:p>
            <a:pPr marL="285750" indent="-285750" algn="l">
              <a:buFont typeface="Arial"/>
              <a:buChar char="•"/>
              <a:defRPr/>
            </a:pPr>
            <a:r>
              <a:rPr lang="pt-BR" b="1"/>
              <a:t>Dados de Saída:</a:t>
            </a:r>
            <a:r>
              <a:rPr lang="pt-BR"/>
              <a:t> Lista detalhada de 360 pontos de medição.</a:t>
            </a:r>
            <a:endParaRPr/>
          </a:p>
          <a:p>
            <a:pPr marL="285750" indent="-285750" algn="l">
              <a:buFont typeface="Arial"/>
              <a:buChar char="•"/>
              <a:defRPr/>
            </a:pPr>
            <a:r>
              <a:rPr lang="pt-BR" b="1"/>
              <a:t>Orientação:</a:t>
            </a:r>
            <a:r>
              <a:rPr lang="pt-BR"/>
              <a:t> O primeiro ponto de dados alinha-se com a parte frontal do robô.</a:t>
            </a:r>
            <a:endParaRPr/>
          </a:p>
          <a:p>
            <a:pPr marL="1028700" lvl="1">
              <a:buFont typeface="Arial"/>
              <a:buChar char="•"/>
              <a:defRPr/>
            </a:pPr>
            <a:r>
              <a:rPr lang="pt-BR"/>
              <a:t>Lembrando que o robô sempre olha para o eixo X.</a:t>
            </a:r>
            <a:endParaRPr/>
          </a:p>
          <a:p>
            <a:pPr marL="152396">
              <a:spcAft>
                <a:spcPts val="800"/>
              </a:spcAft>
              <a:buSzPts val="1800"/>
              <a:defRPr/>
            </a:pPr>
            <a:endParaRPr lang="en-US"/>
          </a:p>
          <a:p>
            <a:pPr marL="1428715" lvl="1" indent="-423323">
              <a:spcAft>
                <a:spcPts val="800"/>
              </a:spcAft>
              <a:buSzPts val="1400"/>
              <a:buChar char="■"/>
              <a:defRPr/>
            </a:pPr>
            <a:endParaRPr lang="pt-BR"/>
          </a:p>
          <a:p>
            <a:pPr>
              <a:spcAft>
                <a:spcPts val="800"/>
              </a:spcAft>
              <a:defRPr/>
            </a:pPr>
            <a:endParaRPr lang="pt-BR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15901" y="85725"/>
            <a:ext cx="9639300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rcRect l="0" t="0" r="953" b="1"/>
          <a:stretch/>
        </p:blipFill>
        <p:spPr bwMode="auto">
          <a:xfrm>
            <a:off x="6324601" y="1485900"/>
            <a:ext cx="5257800" cy="47243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Localização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Dado o seguinte mapa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sp>
        <p:nvSpPr>
          <p:cNvPr id="10" name="Elipse 9"/>
          <p:cNvSpPr/>
          <p:nvPr/>
        </p:nvSpPr>
        <p:spPr bwMode="auto">
          <a:xfrm>
            <a:off x="3013488" y="432067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lipse 10"/>
          <p:cNvSpPr/>
          <p:nvPr/>
        </p:nvSpPr>
        <p:spPr bwMode="auto">
          <a:xfrm>
            <a:off x="4945081" y="4337315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lipse 11"/>
          <p:cNvSpPr/>
          <p:nvPr/>
        </p:nvSpPr>
        <p:spPr bwMode="auto">
          <a:xfrm>
            <a:off x="4945081" y="3465082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Elipse 12"/>
          <p:cNvSpPr/>
          <p:nvPr/>
        </p:nvSpPr>
        <p:spPr bwMode="auto">
          <a:xfrm>
            <a:off x="2999655" y="3457959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Elipse 13"/>
          <p:cNvSpPr/>
          <p:nvPr/>
        </p:nvSpPr>
        <p:spPr bwMode="auto">
          <a:xfrm>
            <a:off x="2999655" y="2797691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Elipse 14"/>
          <p:cNvSpPr/>
          <p:nvPr/>
        </p:nvSpPr>
        <p:spPr bwMode="auto">
          <a:xfrm>
            <a:off x="4945081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Elipse 15"/>
          <p:cNvSpPr/>
          <p:nvPr/>
        </p:nvSpPr>
        <p:spPr bwMode="auto">
          <a:xfrm>
            <a:off x="6414162" y="3468258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6414162" y="2854543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Elipse 17"/>
          <p:cNvSpPr/>
          <p:nvPr/>
        </p:nvSpPr>
        <p:spPr bwMode="auto">
          <a:xfrm>
            <a:off x="7697817" y="3468257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" name="Elipse 18"/>
          <p:cNvSpPr/>
          <p:nvPr/>
        </p:nvSpPr>
        <p:spPr bwMode="auto">
          <a:xfrm>
            <a:off x="7697816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 bwMode="auto">
          <a:xfrm>
            <a:off x="8718209" y="3468256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1" name="Elipse 20"/>
          <p:cNvSpPr/>
          <p:nvPr/>
        </p:nvSpPr>
        <p:spPr bwMode="auto">
          <a:xfrm>
            <a:off x="8718209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</a:t>
            </a: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2</a:t>
            </a:r>
            <a:endParaRPr lang="pt-BR"/>
          </a:p>
        </p:txBody>
      </p:sp>
      <p:sp>
        <p:nvSpPr>
          <p:cNvPr id="25" name="CaixaDeTexto 24"/>
          <p:cNvSpPr txBox="1"/>
          <p:nvPr/>
        </p:nvSpPr>
        <p:spPr bwMode="auto"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4</a:t>
            </a:r>
            <a:endParaRPr lang="pt-BR"/>
          </a:p>
        </p:txBody>
      </p:sp>
      <p:sp>
        <p:nvSpPr>
          <p:cNvPr id="26" name="CaixaDeTexto 25"/>
          <p:cNvSpPr txBox="1"/>
          <p:nvPr/>
        </p:nvSpPr>
        <p:spPr bwMode="auto"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3</a:t>
            </a:r>
            <a:endParaRPr lang="pt-BR"/>
          </a:p>
        </p:txBody>
      </p:sp>
      <p:sp>
        <p:nvSpPr>
          <p:cNvPr id="27" name="CaixaDeTexto 26"/>
          <p:cNvSpPr txBox="1"/>
          <p:nvPr/>
        </p:nvSpPr>
        <p:spPr bwMode="auto"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8</a:t>
            </a:r>
            <a:endParaRPr lang="pt-BR"/>
          </a:p>
        </p:txBody>
      </p:sp>
      <p:sp>
        <p:nvSpPr>
          <p:cNvPr id="28" name="CaixaDeTexto 27"/>
          <p:cNvSpPr txBox="1"/>
          <p:nvPr/>
        </p:nvSpPr>
        <p:spPr bwMode="auto"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9</a:t>
            </a:r>
            <a:endParaRPr lang="pt-BR"/>
          </a:p>
        </p:txBody>
      </p:sp>
      <p:sp>
        <p:nvSpPr>
          <p:cNvPr id="29" name="CaixaDeTexto 28"/>
          <p:cNvSpPr txBox="1"/>
          <p:nvPr/>
        </p:nvSpPr>
        <p:spPr bwMode="auto"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10</a:t>
            </a:r>
            <a:endParaRPr lang="pt-BR"/>
          </a:p>
        </p:txBody>
      </p:sp>
      <p:sp>
        <p:nvSpPr>
          <p:cNvPr id="30" name="CaixaDeTexto 29"/>
          <p:cNvSpPr txBox="1"/>
          <p:nvPr/>
        </p:nvSpPr>
        <p:spPr bwMode="auto"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5</a:t>
            </a:r>
            <a:endParaRPr lang="pt-BR"/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6</a:t>
            </a:r>
            <a:endParaRPr lang="pt-BR"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7</a:t>
            </a:r>
            <a:endParaRPr lang="pt-BR"/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12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sp>
        <p:nvSpPr>
          <p:cNvPr id="10" name="Elipse 9"/>
          <p:cNvSpPr/>
          <p:nvPr/>
        </p:nvSpPr>
        <p:spPr bwMode="auto">
          <a:xfrm>
            <a:off x="3013488" y="432067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lipse 10"/>
          <p:cNvSpPr/>
          <p:nvPr/>
        </p:nvSpPr>
        <p:spPr bwMode="auto">
          <a:xfrm>
            <a:off x="4945081" y="4337315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lipse 11"/>
          <p:cNvSpPr/>
          <p:nvPr/>
        </p:nvSpPr>
        <p:spPr bwMode="auto">
          <a:xfrm>
            <a:off x="4945081" y="3465082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Elipse 12"/>
          <p:cNvSpPr/>
          <p:nvPr/>
        </p:nvSpPr>
        <p:spPr bwMode="auto">
          <a:xfrm>
            <a:off x="2999655" y="3457959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Elipse 13"/>
          <p:cNvSpPr/>
          <p:nvPr/>
        </p:nvSpPr>
        <p:spPr bwMode="auto">
          <a:xfrm>
            <a:off x="2999655" y="2797691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Elipse 14"/>
          <p:cNvSpPr/>
          <p:nvPr/>
        </p:nvSpPr>
        <p:spPr bwMode="auto">
          <a:xfrm>
            <a:off x="4945081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Elipse 15"/>
          <p:cNvSpPr/>
          <p:nvPr/>
        </p:nvSpPr>
        <p:spPr bwMode="auto">
          <a:xfrm>
            <a:off x="6414162" y="3468258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6414162" y="2854543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Elipse 17"/>
          <p:cNvSpPr/>
          <p:nvPr/>
        </p:nvSpPr>
        <p:spPr bwMode="auto">
          <a:xfrm>
            <a:off x="7697817" y="3468257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" name="Elipse 18"/>
          <p:cNvSpPr/>
          <p:nvPr/>
        </p:nvSpPr>
        <p:spPr bwMode="auto">
          <a:xfrm>
            <a:off x="7697816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 bwMode="auto">
          <a:xfrm>
            <a:off x="8718209" y="3468256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1" name="Elipse 20"/>
          <p:cNvSpPr/>
          <p:nvPr/>
        </p:nvSpPr>
        <p:spPr bwMode="auto">
          <a:xfrm>
            <a:off x="8718209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</a:t>
            </a: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2</a:t>
            </a:r>
            <a:endParaRPr lang="pt-BR"/>
          </a:p>
        </p:txBody>
      </p:sp>
      <p:sp>
        <p:nvSpPr>
          <p:cNvPr id="25" name="CaixaDeTexto 24"/>
          <p:cNvSpPr txBox="1"/>
          <p:nvPr/>
        </p:nvSpPr>
        <p:spPr bwMode="auto"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4</a:t>
            </a:r>
            <a:endParaRPr lang="pt-BR"/>
          </a:p>
        </p:txBody>
      </p:sp>
      <p:sp>
        <p:nvSpPr>
          <p:cNvPr id="26" name="CaixaDeTexto 25"/>
          <p:cNvSpPr txBox="1"/>
          <p:nvPr/>
        </p:nvSpPr>
        <p:spPr bwMode="auto"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3</a:t>
            </a:r>
            <a:endParaRPr lang="pt-BR"/>
          </a:p>
        </p:txBody>
      </p:sp>
      <p:sp>
        <p:nvSpPr>
          <p:cNvPr id="27" name="CaixaDeTexto 26"/>
          <p:cNvSpPr txBox="1"/>
          <p:nvPr/>
        </p:nvSpPr>
        <p:spPr bwMode="auto"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8</a:t>
            </a:r>
            <a:endParaRPr lang="pt-BR"/>
          </a:p>
        </p:txBody>
      </p:sp>
      <p:sp>
        <p:nvSpPr>
          <p:cNvPr id="28" name="CaixaDeTexto 27"/>
          <p:cNvSpPr txBox="1"/>
          <p:nvPr/>
        </p:nvSpPr>
        <p:spPr bwMode="auto"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9</a:t>
            </a:r>
            <a:endParaRPr lang="pt-BR"/>
          </a:p>
        </p:txBody>
      </p:sp>
      <p:sp>
        <p:nvSpPr>
          <p:cNvPr id="29" name="CaixaDeTexto 28"/>
          <p:cNvSpPr txBox="1"/>
          <p:nvPr/>
        </p:nvSpPr>
        <p:spPr bwMode="auto"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10</a:t>
            </a:r>
            <a:endParaRPr lang="pt-BR"/>
          </a:p>
        </p:txBody>
      </p:sp>
      <p:sp>
        <p:nvSpPr>
          <p:cNvPr id="30" name="CaixaDeTexto 29"/>
          <p:cNvSpPr txBox="1"/>
          <p:nvPr/>
        </p:nvSpPr>
        <p:spPr bwMode="auto"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5</a:t>
            </a:r>
            <a:endParaRPr lang="pt-BR"/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6</a:t>
            </a:r>
            <a:endParaRPr lang="pt-BR"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7</a:t>
            </a:r>
            <a:endParaRPr lang="pt-BR"/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12</a:t>
            </a:r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09863" y="2288006"/>
            <a:ext cx="7173326" cy="29817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sp>
        <p:nvSpPr>
          <p:cNvPr id="10" name="Elipse 9"/>
          <p:cNvSpPr/>
          <p:nvPr/>
        </p:nvSpPr>
        <p:spPr bwMode="auto">
          <a:xfrm>
            <a:off x="3013488" y="432067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lipse 10"/>
          <p:cNvSpPr/>
          <p:nvPr/>
        </p:nvSpPr>
        <p:spPr bwMode="auto">
          <a:xfrm>
            <a:off x="4945081" y="4337315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lipse 11"/>
          <p:cNvSpPr/>
          <p:nvPr/>
        </p:nvSpPr>
        <p:spPr bwMode="auto">
          <a:xfrm>
            <a:off x="4945081" y="3465082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Elipse 12"/>
          <p:cNvSpPr/>
          <p:nvPr/>
        </p:nvSpPr>
        <p:spPr bwMode="auto">
          <a:xfrm>
            <a:off x="2999655" y="3457959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Elipse 13"/>
          <p:cNvSpPr/>
          <p:nvPr/>
        </p:nvSpPr>
        <p:spPr bwMode="auto">
          <a:xfrm>
            <a:off x="2999655" y="2797691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Elipse 14"/>
          <p:cNvSpPr/>
          <p:nvPr/>
        </p:nvSpPr>
        <p:spPr bwMode="auto">
          <a:xfrm>
            <a:off x="4945081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Elipse 15"/>
          <p:cNvSpPr/>
          <p:nvPr/>
        </p:nvSpPr>
        <p:spPr bwMode="auto">
          <a:xfrm>
            <a:off x="6414162" y="3468258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6414162" y="2854543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Elipse 17"/>
          <p:cNvSpPr/>
          <p:nvPr/>
        </p:nvSpPr>
        <p:spPr bwMode="auto">
          <a:xfrm>
            <a:off x="7697817" y="3468257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" name="Elipse 18"/>
          <p:cNvSpPr/>
          <p:nvPr/>
        </p:nvSpPr>
        <p:spPr bwMode="auto">
          <a:xfrm>
            <a:off x="7697816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 bwMode="auto">
          <a:xfrm>
            <a:off x="8718209" y="3468256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1" name="Elipse 20"/>
          <p:cNvSpPr/>
          <p:nvPr/>
        </p:nvSpPr>
        <p:spPr bwMode="auto">
          <a:xfrm>
            <a:off x="8718209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</a:t>
            </a: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2</a:t>
            </a:r>
            <a:endParaRPr lang="pt-BR"/>
          </a:p>
        </p:txBody>
      </p:sp>
      <p:sp>
        <p:nvSpPr>
          <p:cNvPr id="25" name="CaixaDeTexto 24"/>
          <p:cNvSpPr txBox="1"/>
          <p:nvPr/>
        </p:nvSpPr>
        <p:spPr bwMode="auto"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4</a:t>
            </a:r>
            <a:endParaRPr lang="pt-BR"/>
          </a:p>
        </p:txBody>
      </p:sp>
      <p:sp>
        <p:nvSpPr>
          <p:cNvPr id="26" name="CaixaDeTexto 25"/>
          <p:cNvSpPr txBox="1"/>
          <p:nvPr/>
        </p:nvSpPr>
        <p:spPr bwMode="auto"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3</a:t>
            </a:r>
            <a:endParaRPr lang="pt-BR"/>
          </a:p>
        </p:txBody>
      </p:sp>
      <p:sp>
        <p:nvSpPr>
          <p:cNvPr id="27" name="CaixaDeTexto 26"/>
          <p:cNvSpPr txBox="1"/>
          <p:nvPr/>
        </p:nvSpPr>
        <p:spPr bwMode="auto"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8</a:t>
            </a:r>
            <a:endParaRPr lang="pt-BR"/>
          </a:p>
        </p:txBody>
      </p:sp>
      <p:sp>
        <p:nvSpPr>
          <p:cNvPr id="28" name="CaixaDeTexto 27"/>
          <p:cNvSpPr txBox="1"/>
          <p:nvPr/>
        </p:nvSpPr>
        <p:spPr bwMode="auto"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9</a:t>
            </a:r>
            <a:endParaRPr lang="pt-BR"/>
          </a:p>
        </p:txBody>
      </p:sp>
      <p:sp>
        <p:nvSpPr>
          <p:cNvPr id="29" name="CaixaDeTexto 28"/>
          <p:cNvSpPr txBox="1"/>
          <p:nvPr/>
        </p:nvSpPr>
        <p:spPr bwMode="auto"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10</a:t>
            </a:r>
            <a:endParaRPr lang="pt-BR"/>
          </a:p>
        </p:txBody>
      </p:sp>
      <p:sp>
        <p:nvSpPr>
          <p:cNvPr id="30" name="CaixaDeTexto 29"/>
          <p:cNvSpPr txBox="1"/>
          <p:nvPr/>
        </p:nvSpPr>
        <p:spPr bwMode="auto"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5</a:t>
            </a:r>
            <a:endParaRPr lang="pt-BR"/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6</a:t>
            </a:r>
            <a:endParaRPr lang="pt-BR"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7</a:t>
            </a:r>
            <a:endParaRPr lang="pt-BR"/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12</a:t>
            </a:r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rcRect l="0" t="22607" r="67713" b="11875"/>
          <a:stretch/>
        </p:blipFill>
        <p:spPr bwMode="auto">
          <a:xfrm>
            <a:off x="6561798" y="4359515"/>
            <a:ext cx="2448272" cy="234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sp>
        <p:nvSpPr>
          <p:cNvPr id="10" name="Elipse 9"/>
          <p:cNvSpPr/>
          <p:nvPr/>
        </p:nvSpPr>
        <p:spPr bwMode="auto">
          <a:xfrm>
            <a:off x="3013488" y="432067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lipse 10"/>
          <p:cNvSpPr/>
          <p:nvPr/>
        </p:nvSpPr>
        <p:spPr bwMode="auto">
          <a:xfrm>
            <a:off x="4945081" y="4337315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lipse 11"/>
          <p:cNvSpPr/>
          <p:nvPr/>
        </p:nvSpPr>
        <p:spPr bwMode="auto">
          <a:xfrm>
            <a:off x="4945081" y="3465082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Elipse 12"/>
          <p:cNvSpPr/>
          <p:nvPr/>
        </p:nvSpPr>
        <p:spPr bwMode="auto">
          <a:xfrm>
            <a:off x="2999655" y="3457959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Elipse 13"/>
          <p:cNvSpPr/>
          <p:nvPr/>
        </p:nvSpPr>
        <p:spPr bwMode="auto">
          <a:xfrm>
            <a:off x="2999655" y="2797691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Elipse 14"/>
          <p:cNvSpPr/>
          <p:nvPr/>
        </p:nvSpPr>
        <p:spPr bwMode="auto">
          <a:xfrm>
            <a:off x="4945081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Elipse 15"/>
          <p:cNvSpPr/>
          <p:nvPr/>
        </p:nvSpPr>
        <p:spPr bwMode="auto">
          <a:xfrm>
            <a:off x="6414162" y="3468258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6414162" y="2854543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Elipse 17"/>
          <p:cNvSpPr/>
          <p:nvPr/>
        </p:nvSpPr>
        <p:spPr bwMode="auto">
          <a:xfrm>
            <a:off x="7697817" y="3468257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" name="Elipse 18"/>
          <p:cNvSpPr/>
          <p:nvPr/>
        </p:nvSpPr>
        <p:spPr bwMode="auto">
          <a:xfrm>
            <a:off x="7697816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 bwMode="auto">
          <a:xfrm>
            <a:off x="8718209" y="3468256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1" name="Elipse 20"/>
          <p:cNvSpPr/>
          <p:nvPr/>
        </p:nvSpPr>
        <p:spPr bwMode="auto">
          <a:xfrm>
            <a:off x="8718209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</a:t>
            </a: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2</a:t>
            </a:r>
            <a:endParaRPr lang="pt-BR"/>
          </a:p>
        </p:txBody>
      </p:sp>
      <p:sp>
        <p:nvSpPr>
          <p:cNvPr id="25" name="CaixaDeTexto 24"/>
          <p:cNvSpPr txBox="1"/>
          <p:nvPr/>
        </p:nvSpPr>
        <p:spPr bwMode="auto"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4</a:t>
            </a:r>
            <a:endParaRPr lang="pt-BR"/>
          </a:p>
        </p:txBody>
      </p:sp>
      <p:sp>
        <p:nvSpPr>
          <p:cNvPr id="26" name="CaixaDeTexto 25"/>
          <p:cNvSpPr txBox="1"/>
          <p:nvPr/>
        </p:nvSpPr>
        <p:spPr bwMode="auto"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3</a:t>
            </a:r>
            <a:endParaRPr lang="pt-BR"/>
          </a:p>
        </p:txBody>
      </p:sp>
      <p:sp>
        <p:nvSpPr>
          <p:cNvPr id="27" name="CaixaDeTexto 26"/>
          <p:cNvSpPr txBox="1"/>
          <p:nvPr/>
        </p:nvSpPr>
        <p:spPr bwMode="auto"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8</a:t>
            </a:r>
            <a:endParaRPr lang="pt-BR"/>
          </a:p>
        </p:txBody>
      </p:sp>
      <p:sp>
        <p:nvSpPr>
          <p:cNvPr id="28" name="CaixaDeTexto 27"/>
          <p:cNvSpPr txBox="1"/>
          <p:nvPr/>
        </p:nvSpPr>
        <p:spPr bwMode="auto"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9</a:t>
            </a:r>
            <a:endParaRPr lang="pt-BR"/>
          </a:p>
        </p:txBody>
      </p:sp>
      <p:sp>
        <p:nvSpPr>
          <p:cNvPr id="29" name="CaixaDeTexto 28"/>
          <p:cNvSpPr txBox="1"/>
          <p:nvPr/>
        </p:nvSpPr>
        <p:spPr bwMode="auto"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10</a:t>
            </a:r>
            <a:endParaRPr lang="pt-BR"/>
          </a:p>
        </p:txBody>
      </p:sp>
      <p:sp>
        <p:nvSpPr>
          <p:cNvPr id="30" name="CaixaDeTexto 29"/>
          <p:cNvSpPr txBox="1"/>
          <p:nvPr/>
        </p:nvSpPr>
        <p:spPr bwMode="auto"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5</a:t>
            </a:r>
            <a:endParaRPr lang="pt-BR"/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6</a:t>
            </a:r>
            <a:endParaRPr lang="pt-BR"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7</a:t>
            </a:r>
            <a:endParaRPr lang="pt-BR"/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12</a:t>
            </a:r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95599" y="2415376"/>
            <a:ext cx="7087589" cy="29626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rcRect l="0" t="22607" r="67713" b="11875"/>
          <a:stretch/>
        </p:blipFill>
        <p:spPr bwMode="auto">
          <a:xfrm>
            <a:off x="6561798" y="4359515"/>
            <a:ext cx="2448272" cy="234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grpSp>
        <p:nvGrpSpPr>
          <p:cNvPr id="35" name="Agrupar 34"/>
          <p:cNvGrpSpPr/>
          <p:nvPr/>
        </p:nvGrpSpPr>
        <p:grpSpPr bwMode="auto">
          <a:xfrm>
            <a:off x="2495600" y="2411220"/>
            <a:ext cx="7087589" cy="2772161"/>
            <a:chOff x="2495600" y="2411220"/>
            <a:chExt cx="7087589" cy="277216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495600" y="2411220"/>
              <a:ext cx="7087589" cy="2772161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 bwMode="auto">
            <a:xfrm>
              <a:off x="3013488" y="432067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1" name="Elipse 10"/>
            <p:cNvSpPr/>
            <p:nvPr/>
          </p:nvSpPr>
          <p:spPr bwMode="auto">
            <a:xfrm>
              <a:off x="4945081" y="4337315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2" name="Elipse 11"/>
            <p:cNvSpPr/>
            <p:nvPr/>
          </p:nvSpPr>
          <p:spPr bwMode="auto">
            <a:xfrm>
              <a:off x="4945081" y="3465082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3" name="Elipse 12"/>
            <p:cNvSpPr/>
            <p:nvPr/>
          </p:nvSpPr>
          <p:spPr bwMode="auto">
            <a:xfrm>
              <a:off x="2999655" y="3457959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2999655" y="2797691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5" name="Elipse 14"/>
            <p:cNvSpPr/>
            <p:nvPr/>
          </p:nvSpPr>
          <p:spPr bwMode="auto">
            <a:xfrm>
              <a:off x="4945081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6" name="Elipse 15"/>
            <p:cNvSpPr/>
            <p:nvPr/>
          </p:nvSpPr>
          <p:spPr bwMode="auto">
            <a:xfrm>
              <a:off x="6414162" y="3468258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7" name="Elipse 16"/>
            <p:cNvSpPr/>
            <p:nvPr/>
          </p:nvSpPr>
          <p:spPr bwMode="auto">
            <a:xfrm>
              <a:off x="6414162" y="2854543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8" name="Elipse 17"/>
            <p:cNvSpPr/>
            <p:nvPr/>
          </p:nvSpPr>
          <p:spPr bwMode="auto">
            <a:xfrm>
              <a:off x="7697817" y="3468257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9" name="Elipse 18"/>
            <p:cNvSpPr/>
            <p:nvPr/>
          </p:nvSpPr>
          <p:spPr bwMode="auto">
            <a:xfrm>
              <a:off x="7697816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0" name="Elipse 19"/>
            <p:cNvSpPr/>
            <p:nvPr/>
          </p:nvSpPr>
          <p:spPr bwMode="auto">
            <a:xfrm>
              <a:off x="8718209" y="3468256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1" name="Elipse 20"/>
            <p:cNvSpPr/>
            <p:nvPr/>
          </p:nvSpPr>
          <p:spPr bwMode="auto">
            <a:xfrm>
              <a:off x="8718209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 bwMode="auto">
            <a:xfrm>
              <a:off x="2727423" y="4079569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1</a:t>
              </a:r>
              <a:endParaRPr lang="pt-BR"/>
            </a:p>
          </p:txBody>
        </p:sp>
        <p:sp>
          <p:nvSpPr>
            <p:cNvPr id="24" name="CaixaDeTexto 23"/>
            <p:cNvSpPr txBox="1"/>
            <p:nvPr/>
          </p:nvSpPr>
          <p:spPr bwMode="auto">
            <a:xfrm>
              <a:off x="4747135" y="4035185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2</a:t>
              </a:r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 bwMode="auto">
            <a:xfrm>
              <a:off x="4718040" y="3244334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4</a:t>
              </a:r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 bwMode="auto">
            <a:xfrm>
              <a:off x="2759887" y="3184799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3</a:t>
              </a:r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 bwMode="auto">
            <a:xfrm>
              <a:off x="2727423" y="2533226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8</a:t>
              </a:r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 bwMode="auto">
            <a:xfrm>
              <a:off x="4683703" y="2604596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9</a:t>
              </a:r>
              <a:endParaRPr lang="pt-BR"/>
            </a:p>
          </p:txBody>
        </p:sp>
        <p:sp>
          <p:nvSpPr>
            <p:cNvPr id="29" name="CaixaDeTexto 28"/>
            <p:cNvSpPr txBox="1"/>
            <p:nvPr/>
          </p:nvSpPr>
          <p:spPr bwMode="auto">
            <a:xfrm>
              <a:off x="6137149" y="2550748"/>
              <a:ext cx="442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10</a:t>
              </a:r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 bwMode="auto">
            <a:xfrm>
              <a:off x="6171538" y="3263058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5</a:t>
              </a:r>
              <a:endParaRPr lang="pt-BR"/>
            </a:p>
          </p:txBody>
        </p:sp>
        <p:sp>
          <p:nvSpPr>
            <p:cNvPr id="31" name="CaixaDeTexto 30"/>
            <p:cNvSpPr txBox="1"/>
            <p:nvPr/>
          </p:nvSpPr>
          <p:spPr bwMode="auto">
            <a:xfrm>
              <a:off x="7467212" y="3233661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6</a:t>
              </a:r>
              <a:endParaRPr lang="pt-BR"/>
            </a:p>
          </p:txBody>
        </p:sp>
        <p:sp>
          <p:nvSpPr>
            <p:cNvPr id="32" name="CaixaDeTexto 31"/>
            <p:cNvSpPr txBox="1"/>
            <p:nvPr/>
          </p:nvSpPr>
          <p:spPr bwMode="auto">
            <a:xfrm>
              <a:off x="7422355" y="2533130"/>
              <a:ext cx="4429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11</a:t>
              </a:r>
              <a:endParaRPr lang="pt-BR"/>
            </a:p>
          </p:txBody>
        </p:sp>
        <p:sp>
          <p:nvSpPr>
            <p:cNvPr id="33" name="CaixaDeTexto 32"/>
            <p:cNvSpPr txBox="1"/>
            <p:nvPr/>
          </p:nvSpPr>
          <p:spPr bwMode="auto">
            <a:xfrm>
              <a:off x="8476650" y="3205078"/>
              <a:ext cx="3741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7</a:t>
              </a:r>
              <a:endParaRPr lang="pt-BR"/>
            </a:p>
          </p:txBody>
        </p:sp>
        <p:sp>
          <p:nvSpPr>
            <p:cNvPr id="34" name="CaixaDeTexto 33"/>
            <p:cNvSpPr txBox="1"/>
            <p:nvPr/>
          </p:nvSpPr>
          <p:spPr bwMode="auto">
            <a:xfrm>
              <a:off x="8431091" y="2553052"/>
              <a:ext cx="465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C00026"/>
                  </a:solidFill>
                </a:rPr>
                <a:t>12</a:t>
              </a:r>
              <a:endParaRPr lang="pt-BR"/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l="0" t="22607" r="67713" b="11875"/>
          <a:stretch/>
        </p:blipFill>
        <p:spPr bwMode="auto">
          <a:xfrm>
            <a:off x="6561798" y="4359515"/>
            <a:ext cx="2448272" cy="23468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rcRect l="65164" t="23256" r="0" b="11427"/>
          <a:stretch/>
        </p:blipFill>
        <p:spPr bwMode="auto">
          <a:xfrm>
            <a:off x="6520606" y="4522125"/>
            <a:ext cx="2641577" cy="233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>
                <a:latin typeface="Verdana"/>
                <a:cs typeface="Verdana"/>
              </a:rPr>
              <a:t>Comportamento</a:t>
            </a:r>
            <a:endParaRPr lang="pt-BR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Onde Está o robô?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2411220"/>
            <a:ext cx="7087589" cy="27721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rcRect l="33236" t="22607" r="38394" b="11875"/>
          <a:stretch/>
        </p:blipFill>
        <p:spPr bwMode="auto">
          <a:xfrm>
            <a:off x="6456040" y="4425435"/>
            <a:ext cx="2151258" cy="234684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 bwMode="auto">
          <a:xfrm>
            <a:off x="3935760" y="540356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>
                <a:solidFill>
                  <a:srgbClr val="C00026"/>
                </a:solidFill>
              </a:rPr>
              <a:t>Leitura do Laser:</a:t>
            </a:r>
            <a:endParaRPr/>
          </a:p>
        </p:txBody>
      </p:sp>
      <p:sp>
        <p:nvSpPr>
          <p:cNvPr id="10" name="Elipse 9"/>
          <p:cNvSpPr/>
          <p:nvPr/>
        </p:nvSpPr>
        <p:spPr bwMode="auto">
          <a:xfrm>
            <a:off x="3013488" y="432067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Elipse 10"/>
          <p:cNvSpPr/>
          <p:nvPr/>
        </p:nvSpPr>
        <p:spPr bwMode="auto">
          <a:xfrm>
            <a:off x="4945081" y="4337315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Elipse 11"/>
          <p:cNvSpPr/>
          <p:nvPr/>
        </p:nvSpPr>
        <p:spPr bwMode="auto">
          <a:xfrm>
            <a:off x="4945081" y="3465082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Elipse 12"/>
          <p:cNvSpPr/>
          <p:nvPr/>
        </p:nvSpPr>
        <p:spPr bwMode="auto">
          <a:xfrm>
            <a:off x="2999655" y="3457959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Elipse 13"/>
          <p:cNvSpPr/>
          <p:nvPr/>
        </p:nvSpPr>
        <p:spPr bwMode="auto">
          <a:xfrm>
            <a:off x="2999655" y="2797691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" name="Elipse 14"/>
          <p:cNvSpPr/>
          <p:nvPr/>
        </p:nvSpPr>
        <p:spPr bwMode="auto">
          <a:xfrm>
            <a:off x="4945081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Elipse 15"/>
          <p:cNvSpPr/>
          <p:nvPr/>
        </p:nvSpPr>
        <p:spPr bwMode="auto">
          <a:xfrm>
            <a:off x="6414162" y="3468258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7" name="Elipse 16"/>
          <p:cNvSpPr/>
          <p:nvPr/>
        </p:nvSpPr>
        <p:spPr bwMode="auto">
          <a:xfrm>
            <a:off x="6414162" y="2854543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" name="Elipse 17"/>
          <p:cNvSpPr/>
          <p:nvPr/>
        </p:nvSpPr>
        <p:spPr bwMode="auto">
          <a:xfrm>
            <a:off x="7697817" y="3468257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9" name="Elipse 18"/>
          <p:cNvSpPr/>
          <p:nvPr/>
        </p:nvSpPr>
        <p:spPr bwMode="auto">
          <a:xfrm>
            <a:off x="7697816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" name="Elipse 19"/>
          <p:cNvSpPr/>
          <p:nvPr/>
        </p:nvSpPr>
        <p:spPr bwMode="auto">
          <a:xfrm>
            <a:off x="8718209" y="3468256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1" name="Elipse 20"/>
          <p:cNvSpPr/>
          <p:nvPr/>
        </p:nvSpPr>
        <p:spPr bwMode="auto">
          <a:xfrm>
            <a:off x="8718209" y="2851620"/>
            <a:ext cx="176236" cy="176236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2727423" y="407956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</a:t>
            </a:r>
            <a:endParaRPr lang="pt-BR"/>
          </a:p>
        </p:txBody>
      </p:sp>
      <p:sp>
        <p:nvSpPr>
          <p:cNvPr id="24" name="CaixaDeTexto 23"/>
          <p:cNvSpPr txBox="1"/>
          <p:nvPr/>
        </p:nvSpPr>
        <p:spPr bwMode="auto">
          <a:xfrm>
            <a:off x="4747135" y="4035185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2</a:t>
            </a:r>
            <a:endParaRPr lang="pt-BR"/>
          </a:p>
        </p:txBody>
      </p:sp>
      <p:sp>
        <p:nvSpPr>
          <p:cNvPr id="25" name="CaixaDeTexto 24"/>
          <p:cNvSpPr txBox="1"/>
          <p:nvPr/>
        </p:nvSpPr>
        <p:spPr bwMode="auto">
          <a:xfrm>
            <a:off x="4718040" y="3244334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4</a:t>
            </a:r>
            <a:endParaRPr lang="pt-BR"/>
          </a:p>
        </p:txBody>
      </p:sp>
      <p:sp>
        <p:nvSpPr>
          <p:cNvPr id="26" name="CaixaDeTexto 25"/>
          <p:cNvSpPr txBox="1"/>
          <p:nvPr/>
        </p:nvSpPr>
        <p:spPr bwMode="auto">
          <a:xfrm>
            <a:off x="2759887" y="3184799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3</a:t>
            </a:r>
            <a:endParaRPr lang="pt-BR"/>
          </a:p>
        </p:txBody>
      </p:sp>
      <p:sp>
        <p:nvSpPr>
          <p:cNvPr id="27" name="CaixaDeTexto 26"/>
          <p:cNvSpPr txBox="1"/>
          <p:nvPr/>
        </p:nvSpPr>
        <p:spPr bwMode="auto">
          <a:xfrm>
            <a:off x="2727423" y="253322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8</a:t>
            </a:r>
            <a:endParaRPr lang="pt-BR"/>
          </a:p>
        </p:txBody>
      </p:sp>
      <p:sp>
        <p:nvSpPr>
          <p:cNvPr id="28" name="CaixaDeTexto 27"/>
          <p:cNvSpPr txBox="1"/>
          <p:nvPr/>
        </p:nvSpPr>
        <p:spPr bwMode="auto">
          <a:xfrm>
            <a:off x="4683703" y="2604596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9</a:t>
            </a:r>
            <a:endParaRPr lang="pt-BR"/>
          </a:p>
        </p:txBody>
      </p:sp>
      <p:sp>
        <p:nvSpPr>
          <p:cNvPr id="29" name="CaixaDeTexto 28"/>
          <p:cNvSpPr txBox="1"/>
          <p:nvPr/>
        </p:nvSpPr>
        <p:spPr bwMode="auto">
          <a:xfrm>
            <a:off x="6137149" y="2550748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10</a:t>
            </a:r>
            <a:endParaRPr lang="pt-BR"/>
          </a:p>
        </p:txBody>
      </p:sp>
      <p:sp>
        <p:nvSpPr>
          <p:cNvPr id="30" name="CaixaDeTexto 29"/>
          <p:cNvSpPr txBox="1"/>
          <p:nvPr/>
        </p:nvSpPr>
        <p:spPr bwMode="auto">
          <a:xfrm>
            <a:off x="6171538" y="326305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5</a:t>
            </a:r>
            <a:endParaRPr lang="pt-BR"/>
          </a:p>
        </p:txBody>
      </p:sp>
      <p:sp>
        <p:nvSpPr>
          <p:cNvPr id="31" name="CaixaDeTexto 30"/>
          <p:cNvSpPr txBox="1"/>
          <p:nvPr/>
        </p:nvSpPr>
        <p:spPr bwMode="auto">
          <a:xfrm>
            <a:off x="7467212" y="3233661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6</a:t>
            </a:r>
            <a:endParaRPr lang="pt-BR"/>
          </a:p>
        </p:txBody>
      </p:sp>
      <p:sp>
        <p:nvSpPr>
          <p:cNvPr id="32" name="CaixaDeTexto 31"/>
          <p:cNvSpPr txBox="1"/>
          <p:nvPr/>
        </p:nvSpPr>
        <p:spPr bwMode="auto">
          <a:xfrm>
            <a:off x="7422355" y="2533130"/>
            <a:ext cx="442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 bwMode="auto">
          <a:xfrm>
            <a:off x="8476650" y="3205078"/>
            <a:ext cx="37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7</a:t>
            </a:r>
            <a:endParaRPr lang="pt-BR"/>
          </a:p>
        </p:txBody>
      </p:sp>
      <p:sp>
        <p:nvSpPr>
          <p:cNvPr id="34" name="CaixaDeTexto 33"/>
          <p:cNvSpPr txBox="1"/>
          <p:nvPr/>
        </p:nvSpPr>
        <p:spPr bwMode="auto">
          <a:xfrm>
            <a:off x="8431091" y="2553052"/>
            <a:ext cx="465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C00026"/>
                </a:solidFill>
              </a:rPr>
              <a:t>12</a:t>
            </a:r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rcRect l="0" t="22607" r="67713" b="11875"/>
          <a:stretch/>
        </p:blipFill>
        <p:spPr bwMode="auto">
          <a:xfrm>
            <a:off x="6561798" y="4359515"/>
            <a:ext cx="2448272" cy="234684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04338" y="1954934"/>
            <a:ext cx="7525800" cy="32389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rcRect l="65164" t="23256" r="0" b="11427"/>
          <a:stretch/>
        </p:blipFill>
        <p:spPr bwMode="auto">
          <a:xfrm>
            <a:off x="6520606" y="4522125"/>
            <a:ext cx="2641577" cy="233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Monte Carlo Localization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Recebe a Leitura do Sensor (Laser 2D)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Seleciona N pontos de localização hipotéticos (partículas)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Simula-se qual seria a leitura do laser para cada partícula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Calcula-se o erro entre a leitura real e simulada de cada partícula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Faz um “</a:t>
            </a:r>
            <a:r>
              <a:rPr lang="pt-BR"/>
              <a:t>resampling</a:t>
            </a:r>
            <a:r>
              <a:rPr lang="pt-BR"/>
              <a:t>”, onde as melhores partículas são mantidas e replicadas.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Algoritmo tende a convergir à posição do robô.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>
                <a:solidFill>
                  <a:srgbClr val="C00026"/>
                </a:solidFill>
              </a:rPr>
              <a:t>Se souber a posição anterior do robô o algoritmo é simplificado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endParaRPr lang="pt-BR"/>
          </a:p>
          <a:p>
            <a:pPr marL="152396">
              <a:spcAft>
                <a:spcPts val="800"/>
              </a:spcAft>
              <a:buSzPts val="1800"/>
              <a:defRPr/>
            </a:pPr>
            <a:endParaRPr lang="en-US"/>
          </a:p>
          <a:p>
            <a:pPr marL="1428715" lvl="1" indent="-423323">
              <a:spcAft>
                <a:spcPts val="800"/>
              </a:spcAft>
              <a:buSzPts val="1400"/>
              <a:buChar char="■"/>
              <a:defRPr/>
            </a:pPr>
            <a:endParaRPr lang="pt-BR"/>
          </a:p>
          <a:p>
            <a:pPr>
              <a:spcAft>
                <a:spcPts val="800"/>
              </a:spcAft>
              <a:defRPr/>
            </a:pPr>
            <a:endParaRPr lang="pt-BR"/>
          </a:p>
        </p:txBody>
      </p:sp>
      <p:grpSp>
        <p:nvGrpSpPr>
          <p:cNvPr id="8" name="Agrupar 7"/>
          <p:cNvGrpSpPr/>
          <p:nvPr/>
        </p:nvGrpSpPr>
        <p:grpSpPr bwMode="auto">
          <a:xfrm rot="16199999">
            <a:off x="6428993" y="2590216"/>
            <a:ext cx="5055964" cy="1977534"/>
            <a:chOff x="2495600" y="2411220"/>
            <a:chExt cx="7087589" cy="2772161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2495600" y="2411220"/>
              <a:ext cx="7087589" cy="2772161"/>
            </a:xfrm>
            <a:prstGeom prst="rect">
              <a:avLst/>
            </a:prstGeom>
          </p:spPr>
        </p:pic>
        <p:sp>
          <p:nvSpPr>
            <p:cNvPr id="12" name="Elipse 11"/>
            <p:cNvSpPr/>
            <p:nvPr/>
          </p:nvSpPr>
          <p:spPr bwMode="auto">
            <a:xfrm>
              <a:off x="3013488" y="432067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4945081" y="4337315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6" name="Elipse 15"/>
            <p:cNvSpPr/>
            <p:nvPr/>
          </p:nvSpPr>
          <p:spPr bwMode="auto">
            <a:xfrm>
              <a:off x="4945081" y="3465082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7" name="Elipse 16"/>
            <p:cNvSpPr/>
            <p:nvPr/>
          </p:nvSpPr>
          <p:spPr bwMode="auto">
            <a:xfrm>
              <a:off x="2999655" y="3457959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8" name="Elipse 17"/>
            <p:cNvSpPr/>
            <p:nvPr/>
          </p:nvSpPr>
          <p:spPr bwMode="auto">
            <a:xfrm>
              <a:off x="2999655" y="2797691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9" name="Elipse 18"/>
            <p:cNvSpPr/>
            <p:nvPr/>
          </p:nvSpPr>
          <p:spPr bwMode="auto">
            <a:xfrm>
              <a:off x="4945081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0" name="Elipse 19"/>
            <p:cNvSpPr/>
            <p:nvPr/>
          </p:nvSpPr>
          <p:spPr bwMode="auto">
            <a:xfrm>
              <a:off x="6414162" y="3468258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1" name="Elipse 20"/>
            <p:cNvSpPr/>
            <p:nvPr/>
          </p:nvSpPr>
          <p:spPr bwMode="auto">
            <a:xfrm>
              <a:off x="6414162" y="2854543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2" name="Elipse 21"/>
            <p:cNvSpPr/>
            <p:nvPr/>
          </p:nvSpPr>
          <p:spPr bwMode="auto">
            <a:xfrm>
              <a:off x="7697817" y="3468257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3" name="Elipse 22"/>
            <p:cNvSpPr/>
            <p:nvPr/>
          </p:nvSpPr>
          <p:spPr bwMode="auto">
            <a:xfrm>
              <a:off x="7697816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4" name="Elipse 23"/>
            <p:cNvSpPr/>
            <p:nvPr/>
          </p:nvSpPr>
          <p:spPr bwMode="auto">
            <a:xfrm>
              <a:off x="8718209" y="3468256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25" name="Elipse 24"/>
            <p:cNvSpPr/>
            <p:nvPr/>
          </p:nvSpPr>
          <p:spPr bwMode="auto">
            <a:xfrm>
              <a:off x="8718209" y="2851620"/>
              <a:ext cx="176236" cy="176236"/>
            </a:xfrm>
            <a:prstGeom prst="ellipse">
              <a:avLst/>
            </a:prstGeom>
            <a:solidFill>
              <a:srgbClr val="C0002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38" name="Elipse 37"/>
          <p:cNvSpPr/>
          <p:nvPr/>
        </p:nvSpPr>
        <p:spPr bwMode="auto">
          <a:xfrm rot="16199999">
            <a:off x="8722249" y="4774183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39" name="Elipse 38"/>
          <p:cNvSpPr/>
          <p:nvPr/>
        </p:nvSpPr>
        <p:spPr bwMode="auto">
          <a:xfrm rot="16199999">
            <a:off x="8154451" y="4821095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0" name="Elipse 39"/>
          <p:cNvSpPr/>
          <p:nvPr/>
        </p:nvSpPr>
        <p:spPr bwMode="auto">
          <a:xfrm rot="16199999">
            <a:off x="8785108" y="3785239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1" name="Elipse 40"/>
          <p:cNvSpPr/>
          <p:nvPr/>
        </p:nvSpPr>
        <p:spPr bwMode="auto">
          <a:xfrm rot="16199999">
            <a:off x="8219509" y="3707888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2" name="Elipse 41"/>
          <p:cNvSpPr/>
          <p:nvPr/>
        </p:nvSpPr>
        <p:spPr bwMode="auto">
          <a:xfrm rot="16199999">
            <a:off x="8728163" y="2726616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3" name="Elipse 42"/>
          <p:cNvSpPr/>
          <p:nvPr/>
        </p:nvSpPr>
        <p:spPr bwMode="auto">
          <a:xfrm rot="16199999">
            <a:off x="8219509" y="2731204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4" name="Elipse 43"/>
          <p:cNvSpPr/>
          <p:nvPr/>
        </p:nvSpPr>
        <p:spPr bwMode="auto">
          <a:xfrm rot="16199999">
            <a:off x="8705467" y="1895977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5" name="Elipse 44"/>
          <p:cNvSpPr/>
          <p:nvPr/>
        </p:nvSpPr>
        <p:spPr bwMode="auto">
          <a:xfrm rot="16199999">
            <a:off x="9279336" y="5106681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6" name="Elipse 45"/>
          <p:cNvSpPr/>
          <p:nvPr/>
        </p:nvSpPr>
        <p:spPr bwMode="auto">
          <a:xfrm rot="16199999">
            <a:off x="9094741" y="4233896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7" name="Elipse 46"/>
          <p:cNvSpPr/>
          <p:nvPr/>
        </p:nvSpPr>
        <p:spPr bwMode="auto">
          <a:xfrm rot="16199999">
            <a:off x="8234566" y="1895977"/>
            <a:ext cx="125719" cy="125719"/>
          </a:xfrm>
          <a:prstGeom prst="ellipse">
            <a:avLst/>
          </a:prstGeom>
          <a:solidFill>
            <a:srgbClr val="C0002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>
            <a:normAutofit fontScale="85000" lnSpcReduction="10000"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>
                <a:latin typeface="Verdana"/>
                <a:cs typeface="Verdana"/>
              </a:rPr>
              <a:t>SLAM</a:t>
            </a:r>
            <a:endParaRPr/>
          </a:p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/>
              <a:t>(Simultaneous Localization and Mapping)</a:t>
            </a:r>
            <a:endParaRPr lang="pt-BR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Mapa de Ocupação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1026" name="Picture 2" descr="Hands on with slam_toolbox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943871" y="1686247"/>
            <a:ext cx="6984776" cy="4508179"/>
          </a:xfrm>
          <a:prstGeom prst="rect">
            <a:avLst/>
          </a:prstGeom>
          <a:noFill/>
        </p:spPr>
      </p:pic>
      <p:sp>
        <p:nvSpPr>
          <p:cNvPr id="6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3925517" cy="4708525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Cria uma grade 2D</a:t>
            </a:r>
            <a:endParaRPr/>
          </a:p>
          <a:p>
            <a:pPr marL="342900" indent="-342900" algn="l">
              <a:buFont typeface="+mj-lt"/>
              <a:buAutoNum type="arabicPeriod"/>
              <a:defRPr/>
            </a:pPr>
            <a:r>
              <a:rPr lang="pt-BR"/>
              <a:t>Atribui os seguintes valores:</a:t>
            </a:r>
            <a:endParaRPr/>
          </a:p>
          <a:p>
            <a:pPr marL="1028700" lvl="1">
              <a:buFont typeface="Arial"/>
              <a:buChar char="•"/>
              <a:defRPr/>
            </a:pPr>
            <a:r>
              <a:rPr lang="pt-BR"/>
              <a:t>Livre</a:t>
            </a:r>
            <a:endParaRPr/>
          </a:p>
          <a:p>
            <a:pPr marL="1028700" lvl="1">
              <a:buFont typeface="Arial"/>
              <a:buChar char="•"/>
              <a:defRPr/>
            </a:pPr>
            <a:r>
              <a:rPr lang="pt-BR"/>
              <a:t>Ocupada</a:t>
            </a:r>
            <a:endParaRPr/>
          </a:p>
          <a:p>
            <a:pPr marL="1028700" lvl="1">
              <a:buFont typeface="Arial"/>
              <a:buChar char="•"/>
              <a:defRPr/>
            </a:pPr>
            <a:r>
              <a:rPr lang="pt-BR"/>
              <a:t>Desconhecida</a:t>
            </a:r>
            <a:endParaRPr/>
          </a:p>
          <a:p>
            <a:pPr marL="342900" indent="-342900">
              <a:buFont typeface="+mj-lt"/>
              <a:buAutoNum type="arabicPeriod"/>
              <a:defRPr/>
            </a:pPr>
            <a:r>
              <a:rPr lang="pt-BR"/>
              <a:t>Para cada leitura do Laser 2D, cada célula recebe uma probabilidade de estar ocupada.</a:t>
            </a:r>
            <a:endParaRPr/>
          </a:p>
          <a:p>
            <a:pPr marL="1085850" lvl="1" indent="-342900">
              <a:buFont typeface="Arial"/>
              <a:buChar char="•"/>
              <a:defRPr/>
            </a:pPr>
            <a:r>
              <a:rPr lang="pt-BR"/>
              <a:t>Obstáculos aumenta a probabilidade</a:t>
            </a:r>
            <a:endParaRPr/>
          </a:p>
          <a:p>
            <a:pPr marL="1085850" lvl="1" indent="-342900">
              <a:buFont typeface="Arial"/>
              <a:buChar char="•"/>
              <a:defRPr/>
            </a:pPr>
            <a:r>
              <a:rPr lang="pt-BR"/>
              <a:t>Livre reduz a probabilidade</a:t>
            </a:r>
            <a:endParaRPr/>
          </a:p>
          <a:p>
            <a:pPr marL="342900" indent="-342900">
              <a:buFont typeface="+mj-lt"/>
              <a:buAutoNum type="arabicPeriod"/>
              <a:defRPr/>
            </a:pPr>
            <a:endParaRPr lang="pt-BR">
              <a:solidFill>
                <a:srgbClr val="C00026"/>
              </a:solidFill>
            </a:endParaRPr>
          </a:p>
          <a:p>
            <a:pPr marL="342900" indent="-342900" algn="l">
              <a:buFont typeface="+mj-lt"/>
              <a:buAutoNum type="arabicPeriod"/>
              <a:defRPr/>
            </a:pPr>
            <a:endParaRPr lang="pt-BR"/>
          </a:p>
          <a:p>
            <a:pPr marL="152396">
              <a:spcAft>
                <a:spcPts val="800"/>
              </a:spcAft>
              <a:buSzPts val="1800"/>
              <a:defRPr/>
            </a:pPr>
            <a:endParaRPr lang="en-US"/>
          </a:p>
          <a:p>
            <a:pPr marL="1428715" lvl="1" indent="-423323">
              <a:spcAft>
                <a:spcPts val="800"/>
              </a:spcAft>
              <a:buSzPts val="1400"/>
              <a:buChar char="■"/>
              <a:defRPr/>
            </a:pPr>
            <a:endParaRPr lang="pt-BR"/>
          </a:p>
          <a:p>
            <a:pPr>
              <a:spcAft>
                <a:spcPts val="800"/>
              </a:spcAft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Objetivo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Objetivo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 l="4822" t="11817" r="4486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Objetivo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 l="4822" t="11817" r="4486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Objetivo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 l="4822" t="11817" r="4486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Objetivo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/>
            </a:fld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rcRect l="4822" t="11817" r="4486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/>
          <a:srcRect l="4822" t="11817" r="4488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rcRect l="4823" t="11817" r="4486" b="4649"/>
          <a:stretch/>
        </p:blipFill>
        <p:spPr bwMode="auto">
          <a:xfrm>
            <a:off x="3575720" y="1196752"/>
            <a:ext cx="5472608" cy="5362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/>
              <a:t>Estrutura de controle de robô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2" y="1476375"/>
            <a:ext cx="5295899" cy="4667251"/>
          </a:xfrm>
        </p:spPr>
        <p:txBody>
          <a:bodyPr>
            <a:normAutofit/>
          </a:bodyPr>
          <a:lstStyle/>
          <a:p>
            <a:pPr marL="609585" indent="-457189">
              <a:buSzPts val="1800"/>
              <a:buChar char="●"/>
              <a:defRPr/>
            </a:pPr>
            <a:r>
              <a:rPr lang="pt-BR"/>
              <a:t>Um robô autônomo vê o ambiente ao redor e depois executa uma ação.</a:t>
            </a:r>
            <a:endParaRPr lang="pt-BR"/>
          </a:p>
          <a:p>
            <a:pPr marL="609585">
              <a:spcBef>
                <a:spcPts val="1600"/>
              </a:spcBef>
              <a:defRPr/>
            </a:pPr>
            <a:endParaRPr lang="pt-BR"/>
          </a:p>
          <a:p>
            <a:pPr marL="609585" indent="-457189">
              <a:spcBef>
                <a:spcPts val="1600"/>
              </a:spcBef>
              <a:buSzPts val="1800"/>
              <a:buChar char="●"/>
              <a:defRPr/>
            </a:pPr>
            <a:r>
              <a:rPr lang="pt-BR"/>
              <a:t>Dependendo do seu comportamento, podemos ter diferentes resultados.</a:t>
            </a:r>
            <a:endParaRPr lang="pt-BR"/>
          </a:p>
          <a:p>
            <a:pPr>
              <a:defRPr/>
            </a:pPr>
            <a:endParaRPr lang="pt-BR"/>
          </a:p>
        </p:txBody>
      </p:sp>
      <p:pic>
        <p:nvPicPr>
          <p:cNvPr id="6" name="Google Shape;144;p26"/>
          <p:cNvPicPr/>
          <p:nvPr/>
        </p:nvPicPr>
        <p:blipFill>
          <a:blip r:embed="rId2"/>
          <a:stretch/>
        </p:blipFill>
        <p:spPr bwMode="auto">
          <a:xfrm>
            <a:off x="6286501" y="2100216"/>
            <a:ext cx="5295899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defRPr/>
            </a:pP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  <a:defRPr/>
            </a:pPr>
            <a:endParaRPr/>
          </a:p>
        </p:txBody>
      </p:sp>
      <p:pic>
        <p:nvPicPr>
          <p:cNvPr id="153" name="Google Shape;153;p2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defRPr/>
            </a:pP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  <a:defRPr/>
            </a:pPr>
            <a:endParaRPr/>
          </a:p>
        </p:txBody>
      </p:sp>
      <p:pic>
        <p:nvPicPr>
          <p:cNvPr id="160" name="Google Shape;160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1981200" y="781051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  <a:endParaRPr/>
          </a:p>
        </p:txBody>
      </p:sp>
      <p:sp>
        <p:nvSpPr>
          <p:cNvPr id="135631780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85926" y="85726"/>
            <a:ext cx="7229475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356317791" name="Content Placeholder 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2181226" y="1485901"/>
          <a:ext cx="8029575" cy="4724399"/>
          <a:chOff x="0" y="0"/>
          <a:ch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5" r:qs="rId6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5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Odometria</a:t>
            </a:r>
            <a:endParaRPr lang="pt-BR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/>
              <a:t>Localização</a:t>
            </a:r>
            <a:endParaRPr lang="pt-BR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 bwMode="auto">
          <a:xfrm>
            <a:off x="215902" y="85726"/>
            <a:ext cx="9639300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2" y="1476375"/>
            <a:ext cx="5295899" cy="4667251"/>
          </a:xfrm>
        </p:spPr>
        <p:txBody>
          <a:bodyPr>
            <a:normAutofit/>
          </a:bodyPr>
          <a:lstStyle/>
          <a:p>
            <a:pPr marL="152396">
              <a:lnSpc>
                <a:spcPct val="90000"/>
              </a:lnSpc>
              <a:spcAft>
                <a:spcPts val="800"/>
              </a:spcAft>
              <a:buSzPts val="1800"/>
              <a:defRPr/>
            </a:pPr>
            <a:r>
              <a:rPr lang="pt-BR" sz="1600"/>
              <a:t>Localização ajuda o robô a interagir melhor com o ambiente. </a:t>
            </a:r>
            <a:endParaRPr/>
          </a:p>
          <a:p>
            <a:pPr marL="476237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O mapa consiste em uma vista superior do mundo e pode ser definido a partir de:</a:t>
            </a:r>
            <a:endParaRPr/>
          </a:p>
          <a:p>
            <a:pPr marL="1219170" lvl="1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Coordenadas </a:t>
            </a:r>
            <a:r>
              <a:rPr lang="pt-BR" sz="1600" b="1">
                <a:solidFill>
                  <a:srgbClr val="FF0000"/>
                </a:solidFill>
              </a:rPr>
              <a:t>Global</a:t>
            </a:r>
            <a:r>
              <a:rPr lang="pt-BR" sz="1600"/>
              <a:t>: Eixo fixo no mundo</a:t>
            </a:r>
            <a:endParaRPr/>
          </a:p>
          <a:p>
            <a:pPr marL="1219170" lvl="1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Coordenadas </a:t>
            </a:r>
            <a:r>
              <a:rPr lang="pt-BR" sz="1600" b="1">
                <a:solidFill>
                  <a:srgbClr val="7030A0"/>
                </a:solidFill>
              </a:rPr>
              <a:t>Local</a:t>
            </a:r>
            <a:r>
              <a:rPr lang="pt-BR" sz="1600"/>
              <a:t>: Eixo no robô</a:t>
            </a:r>
            <a:endParaRPr/>
          </a:p>
          <a:p>
            <a:pPr marL="476237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Na ROS a </a:t>
            </a:r>
            <a:r>
              <a:rPr lang="pt-BR" sz="1600"/>
              <a:t>odometria</a:t>
            </a:r>
            <a:r>
              <a:rPr lang="pt-BR" sz="1600"/>
              <a:t> é dada como:</a:t>
            </a:r>
            <a:endParaRPr/>
          </a:p>
          <a:p>
            <a:pPr marL="1219170" lvl="1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Robô Simulado: Localização absoluta.</a:t>
            </a:r>
            <a:endParaRPr/>
          </a:p>
          <a:p>
            <a:pPr marL="1219170" lvl="1" indent="-423323">
              <a:lnSpc>
                <a:spcPct val="90000"/>
              </a:lnSpc>
              <a:spcAft>
                <a:spcPts val="800"/>
              </a:spcAft>
              <a:buSzPts val="1400"/>
              <a:buChar char="○"/>
              <a:defRPr/>
            </a:pPr>
            <a:r>
              <a:rPr lang="pt-BR" sz="1600"/>
              <a:t>Robô Real: Localização com base no </a:t>
            </a:r>
            <a:r>
              <a:rPr lang="pt-BR" sz="1600" i="1"/>
              <a:t>encoder</a:t>
            </a:r>
            <a:r>
              <a:rPr lang="pt-BR" sz="1600"/>
              <a:t> das rodas. </a:t>
            </a:r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  <p:pic>
        <p:nvPicPr>
          <p:cNvPr id="7" name="Gráfico 6" descr="Robô com preenchimento sólido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/>
          <p:cNvCxnSpPr>
            <a:cxnSpLocks/>
          </p:cNvCxnSpPr>
          <p:nvPr/>
        </p:nvCxnSpPr>
        <p:spPr bwMode="auto"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cxnSpLocks/>
          </p:cNvCxnSpPr>
          <p:nvPr/>
        </p:nvCxnSpPr>
        <p:spPr bwMode="auto">
          <a:xfrm>
            <a:off x="6542049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cxnSpLocks/>
          </p:cNvCxnSpPr>
          <p:nvPr/>
        </p:nvCxnSpPr>
        <p:spPr bwMode="auto"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cxnSpLocks/>
          </p:cNvCxnSpPr>
          <p:nvPr/>
        </p:nvCxnSpPr>
        <p:spPr bwMode="auto"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/>
              <a:t>Localização</a:t>
            </a:r>
            <a:endParaRPr lang="pt-BR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 bwMode="auto">
          <a:xfrm>
            <a:off x="215902" y="85726"/>
            <a:ext cx="9639300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 bwMode="auto">
          <a:xfrm>
            <a:off x="876302" y="1476375"/>
            <a:ext cx="5295899" cy="4667251"/>
          </a:xfrm>
        </p:spPr>
        <p:txBody>
          <a:bodyPr>
            <a:normAutofit/>
          </a:bodyPr>
          <a:lstStyle/>
          <a:p>
            <a:pPr marL="152396">
              <a:lnSpc>
                <a:spcPct val="90000"/>
              </a:lnSpc>
              <a:spcAft>
                <a:spcPts val="800"/>
              </a:spcAft>
              <a:buSzPts val="1800"/>
              <a:defRPr/>
            </a:pPr>
            <a:r>
              <a:rPr lang="pt-BR" sz="1600"/>
              <a:t>Além de localização, o robô tem uma orientação. </a:t>
            </a:r>
            <a:endParaRPr/>
          </a:p>
          <a:p>
            <a:pPr marL="380990" indent="-228594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r>
              <a:rPr lang="pt-BR" sz="1600"/>
              <a:t>Orientação podem ser expressas de duas formas:</a:t>
            </a:r>
            <a:endParaRPr/>
          </a:p>
          <a:p>
            <a:pPr marL="1123923" lvl="1" indent="-228594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r>
              <a:rPr lang="pt-BR" sz="1600"/>
              <a:t>Euler (3-upla)</a:t>
            </a:r>
            <a:endParaRPr/>
          </a:p>
          <a:p>
            <a:pPr marL="1523962" lvl="2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r>
              <a:rPr lang="pt-BR" sz="1600"/>
              <a:t>Combinação de rotação:</a:t>
            </a:r>
            <a:endParaRPr/>
          </a:p>
          <a:p>
            <a:pPr marL="1981150" lvl="3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i="1">
                          <a:latin typeface="Cambria Math"/>
                        </a:rPr>
                        <m:t>𝑅</m:t>
                      </m:r>
                      <m:r>
                        <m:rPr/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m:rPr/>
                            <a:rPr lang="en-US" sz="16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m:rPr/>
                        <a:rPr lang="en-US" sz="1600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m:rPr/>
                            <a:rPr lang="en-US" sz="16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latin typeface="Cambria Math"/>
                            </a:rPr>
                            <m:t>∗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m:rPr/>
                            <a:rPr lang="en-US" sz="1600" i="1">
                              <a:latin typeface="Cambria Math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 i="1">
              <a:latin typeface="Cambria Math"/>
            </a:endParaRPr>
          </a:p>
          <a:p>
            <a:pPr marL="1123923" lvl="1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r>
              <a:rPr lang="pt-BR" sz="1600"/>
              <a:t>Quaternions</a:t>
            </a:r>
            <a:r>
              <a:rPr lang="pt-BR" sz="1600"/>
              <a:t> (4-upla)</a:t>
            </a:r>
            <a:endParaRPr/>
          </a:p>
          <a:p>
            <a:pPr marL="1523962" lvl="2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r>
              <a:rPr lang="pt-BR" sz="1600"/>
              <a:t>Números imaginários</a:t>
            </a:r>
            <a:endParaRPr/>
          </a:p>
          <a:p>
            <a:pPr marL="1123923" lvl="1">
              <a:lnSpc>
                <a:spcPct val="90000"/>
              </a:lnSpc>
              <a:spcAft>
                <a:spcPts val="800"/>
              </a:spcAft>
              <a:buSzPts val="1800"/>
              <a:buFont typeface="Arial"/>
              <a:buChar char="•"/>
              <a:defRPr/>
            </a:pPr>
            <a:endParaRPr lang="en-US" sz="1600" i="1">
              <a:latin typeface="Cambria Math"/>
            </a:endParaRPr>
          </a:p>
          <a:p>
            <a:pPr marL="1428715" lvl="1" indent="-423323">
              <a:lnSpc>
                <a:spcPct val="90000"/>
              </a:lnSpc>
              <a:spcAft>
                <a:spcPts val="800"/>
              </a:spcAft>
              <a:buSzPts val="1400"/>
              <a:buChar char="■"/>
              <a:defRPr/>
            </a:pPr>
            <a:endParaRPr lang="pt-BR" sz="1600"/>
          </a:p>
          <a:p>
            <a:pPr>
              <a:lnSpc>
                <a:spcPct val="90000"/>
              </a:lnSpc>
              <a:spcAft>
                <a:spcPts val="800"/>
              </a:spcAft>
              <a:defRPr/>
            </a:pPr>
            <a:endParaRPr lang="pt-BR" sz="1600"/>
          </a:p>
        </p:txBody>
      </p:sp>
      <p:pic>
        <p:nvPicPr>
          <p:cNvPr id="6" name="Google Shape;227;p38"/>
          <p:cNvPicPr/>
          <p:nvPr/>
        </p:nvPicPr>
        <p:blipFill>
          <a:blip r:embed="rId2"/>
          <a:stretch/>
        </p:blipFill>
        <p:spPr bwMode="auto"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  <p:pic>
        <p:nvPicPr>
          <p:cNvPr id="1026" name="Picture 2" descr="How to Understand Complex Numbers - wikiHow Lif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0</TotalTime>
  <Words>0</Words>
  <Application>ONLYOFFICE/7.4.1.36</Application>
  <DocSecurity>0</DocSecurity>
  <PresentationFormat>Widescreen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dc:identifier/>
  <dc:language/>
  <cp:lastModifiedBy/>
  <cp:revision>68</cp:revision>
  <dcterms:created xsi:type="dcterms:W3CDTF">2016-04-26T11:53:07Z</dcterms:created>
  <dcterms:modified xsi:type="dcterms:W3CDTF">2024-10-23T14:20:19Z</dcterms:modified>
  <cp:category/>
  <cp:contentStatus/>
  <cp:version/>
</cp:coreProperties>
</file>